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8"/>
  </p:notes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8" r:id="rId20"/>
    <p:sldId id="279" r:id="rId21"/>
    <p:sldId id="280" r:id="rId22"/>
    <p:sldId id="281" r:id="rId23"/>
    <p:sldId id="282" r:id="rId24"/>
    <p:sldId id="283" r:id="rId25"/>
    <p:sldId id="284" r:id="rId26"/>
    <p:sldId id="285" r:id="rId27"/>
    <p:sldId id="286" r:id="rId28"/>
    <p:sldId id="287" r:id="rId29"/>
    <p:sldId id="288" r:id="rId30"/>
    <p:sldId id="277" r:id="rId31"/>
    <p:sldId id="289" r:id="rId32"/>
    <p:sldId id="290" r:id="rId33"/>
    <p:sldId id="291" r:id="rId34"/>
    <p:sldId id="276" r:id="rId35"/>
    <p:sldId id="292" r:id="rId36"/>
    <p:sldId id="293"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9/6/2023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9/6/2023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9/6/2023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9/6/2023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9/6/2023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9/6/2023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9/6/2023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9/6/2023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9/6/2023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9/6/2023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9/6/2023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9/6/2023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9/6/2023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9/6/2023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9/6/2023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9/6/2023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9/6/2023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9/6/2023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9/6/2023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1"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7433" y="31489"/>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ar-P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ar-P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ar-P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ar-P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ar-P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ar-P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ar-P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ar-P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ar-P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ar-P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ar-P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ar-P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ar-P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ar-P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ar-P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ar-P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ar-P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ar-P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ar-P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ar-P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118943"/>
            <a:ext cx="6937904" cy="1577287"/>
          </a:xfrm>
        </p:spPr>
        <p:txBody>
          <a:bodyPr>
            <a:noAutofit/>
          </a:bodyPr>
          <a:lstStyle/>
          <a:p>
            <a:pPr algn="ctr"/>
            <a:r>
              <a:rPr lang="en-US" sz="2800" dirty="0"/>
              <a:t>Design of efficient 4x4 Enhanced Pipeline multiplier Based with Various Optimization Techniques </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574653" cy="1857729"/>
          </a:xfrm>
        </p:spPr>
        <p:txBody>
          <a:bodyPr>
            <a:normAutofit/>
          </a:bodyPr>
          <a:lstStyle/>
          <a:p>
            <a:pPr algn="ctr"/>
            <a:r>
              <a:rPr lang="en-US" dirty="0"/>
              <a:t>Yazeed Hamdan, osaid hamza, Mahmoud hamdan 1201133, 1200875, 1201134</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8B41-F37D-B7C6-FE14-4A097AF08C76}"/>
              </a:ext>
            </a:extLst>
          </p:cNvPr>
          <p:cNvSpPr>
            <a:spLocks noGrp="1"/>
          </p:cNvSpPr>
          <p:nvPr>
            <p:ph type="title"/>
          </p:nvPr>
        </p:nvSpPr>
        <p:spPr>
          <a:xfrm>
            <a:off x="1143001" y="209443"/>
            <a:ext cx="9905998" cy="857356"/>
          </a:xfrm>
        </p:spPr>
        <p:txBody>
          <a:bodyPr>
            <a:normAutofit/>
          </a:bodyPr>
          <a:lstStyle/>
          <a:p>
            <a:r>
              <a:rPr lang="en-US" sz="2800" b="1" dirty="0">
                <a:solidFill>
                  <a:srgbClr val="FFFFFF"/>
                </a:solidFill>
                <a:latin typeface="Tw Cen MT" panose="020B0602020104020603" pitchFamily="34" charset="0"/>
              </a:rPr>
              <a:t>p</a:t>
            </a:r>
            <a:r>
              <a:rPr lang="en-US" sz="2800" b="1" kern="1200" cap="all" baseline="0" dirty="0">
                <a:solidFill>
                  <a:srgbClr val="FFFFFF"/>
                </a:solidFill>
                <a:effectLst/>
                <a:latin typeface="Tw Cen MT" panose="020B0602020104020603" pitchFamily="34" charset="0"/>
                <a:ea typeface="+mj-ea"/>
                <a:cs typeface="+mj-cs"/>
              </a:rPr>
              <a:t>-Latch</a:t>
            </a:r>
            <a:r>
              <a:rPr lang="en-US" sz="2800" kern="1200" cap="all" baseline="0" dirty="0">
                <a:solidFill>
                  <a:srgbClr val="FFFFFF"/>
                </a:solidFill>
                <a:effectLst/>
                <a:latin typeface="Tw Cen MT" panose="020B0602020104020603" pitchFamily="34" charset="0"/>
                <a:ea typeface="+mj-ea"/>
                <a:cs typeface="+mj-cs"/>
              </a:rPr>
              <a:t> </a:t>
            </a:r>
            <a:r>
              <a:rPr lang="en-US" sz="2800" kern="1200" cap="all" baseline="0" dirty="0">
                <a:solidFill>
                  <a:srgbClr val="FFFFFF"/>
                </a:solidFill>
                <a:effectLst/>
                <a:latin typeface="Tw Cen MT" panose="020B0602020104020603" pitchFamily="34" charset="0"/>
                <a:ea typeface="+mj-ea"/>
                <a:cs typeface="+mj-cs"/>
                <a:sym typeface="Wingdings" panose="05000000000000000000" pitchFamily="2" charset="2"/>
              </a:rPr>
              <a:t></a:t>
            </a:r>
            <a:r>
              <a:rPr lang="en-US" sz="2800" kern="1200" cap="all" baseline="0" dirty="0">
                <a:solidFill>
                  <a:srgbClr val="FFFFFF"/>
                </a:solidFill>
                <a:effectLst/>
                <a:latin typeface="Tw Cen MT" panose="020B0602020104020603" pitchFamily="34" charset="0"/>
                <a:ea typeface="+mj-ea"/>
                <a:cs typeface="+mj-cs"/>
              </a:rPr>
              <a:t> Schematics and Layout design</a:t>
            </a:r>
            <a:endParaRPr lang="ar-PS" sz="2800" dirty="0"/>
          </a:p>
        </p:txBody>
      </p:sp>
      <p:pic>
        <p:nvPicPr>
          <p:cNvPr id="7" name="Content Placeholder 6">
            <a:extLst>
              <a:ext uri="{FF2B5EF4-FFF2-40B4-BE49-F238E27FC236}">
                <a16:creationId xmlns:a16="http://schemas.microsoft.com/office/drawing/2014/main" id="{A8D3FD96-B045-B19C-B982-753AF1C49D57}"/>
              </a:ext>
            </a:extLst>
          </p:cNvPr>
          <p:cNvPicPr>
            <a:picLocks noGrp="1" noChangeAspect="1"/>
          </p:cNvPicPr>
          <p:nvPr>
            <p:ph idx="1"/>
          </p:nvPr>
        </p:nvPicPr>
        <p:blipFill>
          <a:blip r:embed="rId2"/>
          <a:stretch>
            <a:fillRect/>
          </a:stretch>
        </p:blipFill>
        <p:spPr>
          <a:xfrm>
            <a:off x="727629" y="1274216"/>
            <a:ext cx="5690104" cy="4292395"/>
          </a:xfrm>
          <a:prstGeom prst="rect">
            <a:avLst/>
          </a:prstGeom>
        </p:spPr>
      </p:pic>
      <p:pic>
        <p:nvPicPr>
          <p:cNvPr id="8" name="Picture 7">
            <a:extLst>
              <a:ext uri="{FF2B5EF4-FFF2-40B4-BE49-F238E27FC236}">
                <a16:creationId xmlns:a16="http://schemas.microsoft.com/office/drawing/2014/main" id="{477DFE13-9D13-F471-C49E-F66428A73356}"/>
              </a:ext>
            </a:extLst>
          </p:cNvPr>
          <p:cNvPicPr>
            <a:picLocks noChangeAspect="1"/>
          </p:cNvPicPr>
          <p:nvPr/>
        </p:nvPicPr>
        <p:blipFill>
          <a:blip r:embed="rId3"/>
          <a:stretch>
            <a:fillRect/>
          </a:stretch>
        </p:blipFill>
        <p:spPr>
          <a:xfrm>
            <a:off x="6587068" y="1274216"/>
            <a:ext cx="5178186" cy="4292395"/>
          </a:xfrm>
          <a:prstGeom prst="rect">
            <a:avLst/>
          </a:prstGeom>
        </p:spPr>
      </p:pic>
    </p:spTree>
    <p:extLst>
      <p:ext uri="{BB962C8B-B14F-4D97-AF65-F5344CB8AC3E}">
        <p14:creationId xmlns:p14="http://schemas.microsoft.com/office/powerpoint/2010/main" val="3706216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25CE9-93D1-CB41-D4B4-CC411017EBD3}"/>
              </a:ext>
            </a:extLst>
          </p:cNvPr>
          <p:cNvSpPr>
            <a:spLocks noGrp="1"/>
          </p:cNvSpPr>
          <p:nvPr>
            <p:ph type="title"/>
          </p:nvPr>
        </p:nvSpPr>
        <p:spPr>
          <a:xfrm>
            <a:off x="1141412" y="265592"/>
            <a:ext cx="9905998" cy="664850"/>
          </a:xfrm>
        </p:spPr>
        <p:txBody>
          <a:bodyPr>
            <a:normAutofit/>
          </a:bodyPr>
          <a:lstStyle/>
          <a:p>
            <a:r>
              <a:rPr lang="en-US" sz="2800" b="1" kern="1200" cap="all" baseline="0" dirty="0">
                <a:solidFill>
                  <a:srgbClr val="FFFFFF"/>
                </a:solidFill>
                <a:effectLst/>
                <a:latin typeface="Tw Cen MT" panose="020B0602020104020603" pitchFamily="34" charset="0"/>
                <a:ea typeface="+mj-ea"/>
                <a:cs typeface="+mj-cs"/>
                <a:sym typeface="Wingdings" panose="05000000000000000000" pitchFamily="2" charset="2"/>
              </a:rPr>
              <a:t>D-Flip flop </a:t>
            </a:r>
            <a:r>
              <a:rPr lang="en-US" sz="2800" kern="1200" cap="all" baseline="0" dirty="0">
                <a:solidFill>
                  <a:srgbClr val="FFFFFF"/>
                </a:solidFill>
                <a:effectLst/>
                <a:latin typeface="Tw Cen MT" panose="020B0602020104020603" pitchFamily="34" charset="0"/>
                <a:ea typeface="+mj-ea"/>
                <a:cs typeface="+mj-cs"/>
                <a:sym typeface="Wingdings" panose="05000000000000000000" pitchFamily="2" charset="2"/>
              </a:rPr>
              <a:t></a:t>
            </a:r>
            <a:r>
              <a:rPr lang="en-US" sz="2800" kern="1200" cap="all" baseline="0" dirty="0">
                <a:solidFill>
                  <a:srgbClr val="FFFFFF"/>
                </a:solidFill>
                <a:effectLst/>
                <a:latin typeface="Tw Cen MT" panose="020B0602020104020603" pitchFamily="34" charset="0"/>
                <a:ea typeface="+mj-ea"/>
                <a:cs typeface="+mj-cs"/>
              </a:rPr>
              <a:t> Schematics design</a:t>
            </a:r>
            <a:endParaRPr lang="ar-PS" sz="2800" dirty="0"/>
          </a:p>
        </p:txBody>
      </p:sp>
      <p:pic>
        <p:nvPicPr>
          <p:cNvPr id="5" name="Content Placeholder 4">
            <a:extLst>
              <a:ext uri="{FF2B5EF4-FFF2-40B4-BE49-F238E27FC236}">
                <a16:creationId xmlns:a16="http://schemas.microsoft.com/office/drawing/2014/main" id="{D7A31EF0-0DA4-08E6-2080-ED6BF671004B}"/>
              </a:ext>
            </a:extLst>
          </p:cNvPr>
          <p:cNvPicPr>
            <a:picLocks noGrp="1" noChangeAspect="1"/>
          </p:cNvPicPr>
          <p:nvPr>
            <p:ph idx="1"/>
          </p:nvPr>
        </p:nvPicPr>
        <p:blipFill>
          <a:blip r:embed="rId2"/>
          <a:stretch>
            <a:fillRect/>
          </a:stretch>
        </p:blipFill>
        <p:spPr>
          <a:xfrm>
            <a:off x="1141410" y="1388666"/>
            <a:ext cx="9906000" cy="3996133"/>
          </a:xfrm>
          <a:prstGeom prst="rect">
            <a:avLst/>
          </a:prstGeom>
        </p:spPr>
      </p:pic>
    </p:spTree>
    <p:extLst>
      <p:ext uri="{BB962C8B-B14F-4D97-AF65-F5344CB8AC3E}">
        <p14:creationId xmlns:p14="http://schemas.microsoft.com/office/powerpoint/2010/main" val="1285432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64D79-FD26-E2C9-09D1-1B9903475D28}"/>
              </a:ext>
            </a:extLst>
          </p:cNvPr>
          <p:cNvSpPr>
            <a:spLocks noGrp="1"/>
          </p:cNvSpPr>
          <p:nvPr>
            <p:ph type="title"/>
          </p:nvPr>
        </p:nvSpPr>
        <p:spPr>
          <a:xfrm>
            <a:off x="1143001" y="209443"/>
            <a:ext cx="9905998" cy="857356"/>
          </a:xfrm>
        </p:spPr>
        <p:txBody>
          <a:bodyPr>
            <a:normAutofit/>
          </a:bodyPr>
          <a:lstStyle/>
          <a:p>
            <a:r>
              <a:rPr lang="en-US" sz="2800" b="1" kern="1200" cap="all" baseline="0" dirty="0">
                <a:solidFill>
                  <a:srgbClr val="FFFFFF"/>
                </a:solidFill>
                <a:effectLst/>
                <a:latin typeface="Tw Cen MT" panose="020B0602020104020603" pitchFamily="34" charset="0"/>
                <a:ea typeface="+mj-ea"/>
                <a:cs typeface="+mj-cs"/>
                <a:sym typeface="Wingdings" panose="05000000000000000000" pitchFamily="2" charset="2"/>
              </a:rPr>
              <a:t>D-Flip flop </a:t>
            </a:r>
            <a:r>
              <a:rPr lang="en-US" sz="2800" kern="1200" cap="all" baseline="0" dirty="0">
                <a:solidFill>
                  <a:srgbClr val="FFFFFF"/>
                </a:solidFill>
                <a:effectLst/>
                <a:latin typeface="Tw Cen MT" panose="020B0602020104020603" pitchFamily="34" charset="0"/>
                <a:ea typeface="+mj-ea"/>
                <a:cs typeface="+mj-cs"/>
                <a:sym typeface="Wingdings" panose="05000000000000000000" pitchFamily="2" charset="2"/>
              </a:rPr>
              <a:t></a:t>
            </a:r>
            <a:r>
              <a:rPr lang="en-US" sz="2800" kern="1200" cap="all" baseline="0" dirty="0">
                <a:solidFill>
                  <a:srgbClr val="FFFFFF"/>
                </a:solidFill>
                <a:effectLst/>
                <a:latin typeface="Tw Cen MT" panose="020B0602020104020603" pitchFamily="34" charset="0"/>
                <a:ea typeface="+mj-ea"/>
                <a:cs typeface="+mj-cs"/>
              </a:rPr>
              <a:t> layout design</a:t>
            </a:r>
            <a:endParaRPr lang="ar-PS" sz="2800" dirty="0"/>
          </a:p>
        </p:txBody>
      </p:sp>
      <p:pic>
        <p:nvPicPr>
          <p:cNvPr id="5" name="Content Placeholder 4">
            <a:extLst>
              <a:ext uri="{FF2B5EF4-FFF2-40B4-BE49-F238E27FC236}">
                <a16:creationId xmlns:a16="http://schemas.microsoft.com/office/drawing/2014/main" id="{E435BC18-852D-2D36-E32D-DA0C14620EAF}"/>
              </a:ext>
            </a:extLst>
          </p:cNvPr>
          <p:cNvPicPr>
            <a:picLocks noGrp="1" noChangeAspect="1"/>
          </p:cNvPicPr>
          <p:nvPr>
            <p:ph idx="1"/>
          </p:nvPr>
        </p:nvPicPr>
        <p:blipFill>
          <a:blip r:embed="rId2"/>
          <a:stretch>
            <a:fillRect/>
          </a:stretch>
        </p:blipFill>
        <p:spPr>
          <a:xfrm>
            <a:off x="1143001" y="1353344"/>
            <a:ext cx="9507295" cy="4151312"/>
          </a:xfrm>
          <a:prstGeom prst="rect">
            <a:avLst/>
          </a:prstGeom>
        </p:spPr>
      </p:pic>
    </p:spTree>
    <p:extLst>
      <p:ext uri="{BB962C8B-B14F-4D97-AF65-F5344CB8AC3E}">
        <p14:creationId xmlns:p14="http://schemas.microsoft.com/office/powerpoint/2010/main" val="3559982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DCC4-C1C6-4548-8381-195BE6060F9B}"/>
              </a:ext>
            </a:extLst>
          </p:cNvPr>
          <p:cNvSpPr>
            <a:spLocks noGrp="1"/>
          </p:cNvSpPr>
          <p:nvPr>
            <p:ph type="title"/>
          </p:nvPr>
        </p:nvSpPr>
        <p:spPr>
          <a:xfrm>
            <a:off x="1361547" y="377443"/>
            <a:ext cx="9905998" cy="719215"/>
          </a:xfrm>
        </p:spPr>
        <p:txBody>
          <a:bodyPr>
            <a:normAutofit/>
          </a:bodyPr>
          <a:lstStyle/>
          <a:p>
            <a:r>
              <a:rPr lang="en-US" sz="2800" b="1" dirty="0"/>
              <a:t>4x4 Enhanced Pipeline multiplier </a:t>
            </a:r>
            <a:r>
              <a:rPr lang="en-US" sz="2800" b="1" dirty="0">
                <a:sym typeface="Wingdings" panose="05000000000000000000" pitchFamily="2" charset="2"/>
              </a:rPr>
              <a:t> Schematics design </a:t>
            </a:r>
            <a:endParaRPr lang="ar-PS" sz="2800" b="1" dirty="0"/>
          </a:p>
        </p:txBody>
      </p:sp>
      <p:pic>
        <p:nvPicPr>
          <p:cNvPr id="4" name="Content Placeholder 3">
            <a:extLst>
              <a:ext uri="{FF2B5EF4-FFF2-40B4-BE49-F238E27FC236}">
                <a16:creationId xmlns:a16="http://schemas.microsoft.com/office/drawing/2014/main" id="{5FADF3CA-76E9-F390-0890-FBC1FC435173}"/>
              </a:ext>
            </a:extLst>
          </p:cNvPr>
          <p:cNvPicPr>
            <a:picLocks noGrp="1" noChangeAspect="1"/>
          </p:cNvPicPr>
          <p:nvPr>
            <p:ph idx="1"/>
          </p:nvPr>
        </p:nvPicPr>
        <p:blipFill>
          <a:blip r:embed="rId2"/>
          <a:stretch>
            <a:fillRect/>
          </a:stretch>
        </p:blipFill>
        <p:spPr>
          <a:xfrm>
            <a:off x="2167351" y="1249013"/>
            <a:ext cx="7552382" cy="4998828"/>
          </a:xfrm>
          <a:prstGeom prst="rect">
            <a:avLst/>
          </a:prstGeom>
        </p:spPr>
      </p:pic>
    </p:spTree>
    <p:extLst>
      <p:ext uri="{BB962C8B-B14F-4D97-AF65-F5344CB8AC3E}">
        <p14:creationId xmlns:p14="http://schemas.microsoft.com/office/powerpoint/2010/main" val="327204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2BE11-DA7E-3E37-70EE-EF53BC0D1A44}"/>
              </a:ext>
            </a:extLst>
          </p:cNvPr>
          <p:cNvSpPr>
            <a:spLocks noGrp="1"/>
          </p:cNvSpPr>
          <p:nvPr>
            <p:ph type="title"/>
          </p:nvPr>
        </p:nvSpPr>
        <p:spPr>
          <a:xfrm>
            <a:off x="1347464" y="229051"/>
            <a:ext cx="9905998" cy="786949"/>
          </a:xfrm>
        </p:spPr>
        <p:txBody>
          <a:bodyPr>
            <a:normAutofit/>
          </a:bodyPr>
          <a:lstStyle/>
          <a:p>
            <a:r>
              <a:rPr lang="en-US" sz="2800" b="1" dirty="0"/>
              <a:t>4x4 Enhanced Pipeline multiplier </a:t>
            </a:r>
            <a:r>
              <a:rPr lang="en-US" sz="2800" b="1" dirty="0">
                <a:sym typeface="Wingdings" panose="05000000000000000000" pitchFamily="2" charset="2"/>
              </a:rPr>
              <a:t> Schematics design </a:t>
            </a:r>
            <a:endParaRPr lang="ar-PS" sz="2800" dirty="0"/>
          </a:p>
        </p:txBody>
      </p:sp>
      <p:pic>
        <p:nvPicPr>
          <p:cNvPr id="4" name="Content Placeholder 3">
            <a:extLst>
              <a:ext uri="{FF2B5EF4-FFF2-40B4-BE49-F238E27FC236}">
                <a16:creationId xmlns:a16="http://schemas.microsoft.com/office/drawing/2014/main" id="{F9E1A4A0-021A-CE8A-A448-E5F7686A13C3}"/>
              </a:ext>
            </a:extLst>
          </p:cNvPr>
          <p:cNvPicPr>
            <a:picLocks noGrp="1" noChangeAspect="1"/>
          </p:cNvPicPr>
          <p:nvPr>
            <p:ph idx="1"/>
          </p:nvPr>
        </p:nvPicPr>
        <p:blipFill>
          <a:blip r:embed="rId2"/>
          <a:stretch>
            <a:fillRect/>
          </a:stretch>
        </p:blipFill>
        <p:spPr>
          <a:xfrm>
            <a:off x="1770753" y="1301221"/>
            <a:ext cx="8880314" cy="5108267"/>
          </a:xfrm>
          <a:prstGeom prst="rect">
            <a:avLst/>
          </a:prstGeom>
        </p:spPr>
      </p:pic>
    </p:spTree>
    <p:extLst>
      <p:ext uri="{BB962C8B-B14F-4D97-AF65-F5344CB8AC3E}">
        <p14:creationId xmlns:p14="http://schemas.microsoft.com/office/powerpoint/2010/main" val="977751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F8C6-5B63-6B0B-441D-D75E71FA8FFD}"/>
              </a:ext>
            </a:extLst>
          </p:cNvPr>
          <p:cNvSpPr>
            <a:spLocks noGrp="1"/>
          </p:cNvSpPr>
          <p:nvPr>
            <p:ph type="title"/>
          </p:nvPr>
        </p:nvSpPr>
        <p:spPr>
          <a:xfrm>
            <a:off x="1591733" y="135467"/>
            <a:ext cx="9905998" cy="914399"/>
          </a:xfrm>
        </p:spPr>
        <p:txBody>
          <a:bodyPr>
            <a:normAutofit fontScale="90000"/>
          </a:bodyPr>
          <a:lstStyle/>
          <a:p>
            <a:r>
              <a:rPr lang="en-US" sz="4000" b="1" dirty="0"/>
              <a:t>Results and simulations</a:t>
            </a:r>
            <a:br>
              <a:rPr lang="en-US" sz="3600" b="1" dirty="0"/>
            </a:br>
            <a:r>
              <a:rPr lang="en-US" sz="3600" b="1" dirty="0"/>
              <a:t>A. Invertor </a:t>
            </a:r>
            <a:endParaRPr lang="ar-PS" dirty="0"/>
          </a:p>
        </p:txBody>
      </p:sp>
      <p:pic>
        <p:nvPicPr>
          <p:cNvPr id="4" name="Content Placeholder 3">
            <a:extLst>
              <a:ext uri="{FF2B5EF4-FFF2-40B4-BE49-F238E27FC236}">
                <a16:creationId xmlns:a16="http://schemas.microsoft.com/office/drawing/2014/main" id="{935E38BE-49E3-9571-7D7A-140C57255E29}"/>
              </a:ext>
            </a:extLst>
          </p:cNvPr>
          <p:cNvPicPr>
            <a:picLocks noGrp="1" noChangeAspect="1"/>
          </p:cNvPicPr>
          <p:nvPr>
            <p:ph idx="1"/>
          </p:nvPr>
        </p:nvPicPr>
        <p:blipFill>
          <a:blip r:embed="rId2"/>
          <a:stretch>
            <a:fillRect/>
          </a:stretch>
        </p:blipFill>
        <p:spPr>
          <a:xfrm>
            <a:off x="1143000" y="1693334"/>
            <a:ext cx="9906000" cy="4097867"/>
          </a:xfrm>
          <a:prstGeom prst="rect">
            <a:avLst/>
          </a:prstGeom>
        </p:spPr>
      </p:pic>
      <p:sp>
        <p:nvSpPr>
          <p:cNvPr id="6" name="TextBox 5">
            <a:extLst>
              <a:ext uri="{FF2B5EF4-FFF2-40B4-BE49-F238E27FC236}">
                <a16:creationId xmlns:a16="http://schemas.microsoft.com/office/drawing/2014/main" id="{75F6F690-7481-A27F-B966-950950C57742}"/>
              </a:ext>
            </a:extLst>
          </p:cNvPr>
          <p:cNvSpPr txBox="1"/>
          <p:nvPr/>
        </p:nvSpPr>
        <p:spPr>
          <a:xfrm>
            <a:off x="1591733" y="1066799"/>
            <a:ext cx="8466667" cy="400110"/>
          </a:xfrm>
          <a:prstGeom prst="rect">
            <a:avLst/>
          </a:prstGeom>
          <a:noFill/>
        </p:spPr>
        <p:txBody>
          <a:bodyPr wrap="square">
            <a:spAutoFit/>
          </a:bodyPr>
          <a:lstStyle/>
          <a:p>
            <a:r>
              <a:rPr lang="en-US" sz="2000" b="1" dirty="0">
                <a:solidFill>
                  <a:srgbClr val="000000"/>
                </a:solidFill>
                <a:effectLst/>
                <a:latin typeface="Times New Roman" panose="02020603050405020304" pitchFamily="18" charset="0"/>
                <a:ea typeface="Calibri" panose="020F0502020204030204" pitchFamily="34" charset="0"/>
              </a:rPr>
              <a:t>The simulation of the inverter </a:t>
            </a:r>
            <a:r>
              <a:rPr lang="en-US" sz="2000" b="1" dirty="0">
                <a:solidFill>
                  <a:srgbClr val="000000"/>
                </a:solidFill>
                <a:latin typeface="Times New Roman" panose="02020603050405020304" pitchFamily="18" charset="0"/>
                <a:ea typeface="Calibri" panose="020F0502020204030204" pitchFamily="34" charset="0"/>
              </a:rPr>
              <a:t>observed with the </a:t>
            </a:r>
            <a:r>
              <a:rPr lang="en-US" sz="2000" b="1" dirty="0">
                <a:solidFill>
                  <a:srgbClr val="000000"/>
                </a:solidFill>
                <a:effectLst/>
                <a:latin typeface="Times New Roman" panose="02020603050405020304" pitchFamily="18" charset="0"/>
                <a:ea typeface="Calibri" panose="020F0502020204030204" pitchFamily="34" charset="0"/>
              </a:rPr>
              <a:t>expected behavior </a:t>
            </a:r>
            <a:endParaRPr lang="ar-PS" sz="2000" b="1" dirty="0"/>
          </a:p>
        </p:txBody>
      </p:sp>
    </p:spTree>
    <p:extLst>
      <p:ext uri="{BB962C8B-B14F-4D97-AF65-F5344CB8AC3E}">
        <p14:creationId xmlns:p14="http://schemas.microsoft.com/office/powerpoint/2010/main" val="443989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F8C6-5B63-6B0B-441D-D75E71FA8FFD}"/>
              </a:ext>
            </a:extLst>
          </p:cNvPr>
          <p:cNvSpPr>
            <a:spLocks noGrp="1"/>
          </p:cNvSpPr>
          <p:nvPr>
            <p:ph type="title"/>
          </p:nvPr>
        </p:nvSpPr>
        <p:spPr>
          <a:xfrm>
            <a:off x="1591733" y="1"/>
            <a:ext cx="9905998" cy="1049866"/>
          </a:xfrm>
        </p:spPr>
        <p:txBody>
          <a:bodyPr>
            <a:normAutofit fontScale="90000"/>
          </a:bodyPr>
          <a:lstStyle/>
          <a:p>
            <a:br>
              <a:rPr lang="en-US" sz="3600" b="1" dirty="0"/>
            </a:br>
            <a:r>
              <a:rPr lang="en-US" sz="3600" b="1" dirty="0"/>
              <a:t>B. 2-input NAND </a:t>
            </a:r>
            <a:endParaRPr lang="ar-PS" dirty="0"/>
          </a:p>
        </p:txBody>
      </p:sp>
      <p:sp>
        <p:nvSpPr>
          <p:cNvPr id="6" name="TextBox 5">
            <a:extLst>
              <a:ext uri="{FF2B5EF4-FFF2-40B4-BE49-F238E27FC236}">
                <a16:creationId xmlns:a16="http://schemas.microsoft.com/office/drawing/2014/main" id="{75F6F690-7481-A27F-B966-950950C57742}"/>
              </a:ext>
            </a:extLst>
          </p:cNvPr>
          <p:cNvSpPr txBox="1"/>
          <p:nvPr/>
        </p:nvSpPr>
        <p:spPr>
          <a:xfrm>
            <a:off x="1591733" y="1066799"/>
            <a:ext cx="8466667" cy="400110"/>
          </a:xfrm>
          <a:prstGeom prst="rect">
            <a:avLst/>
          </a:prstGeom>
          <a:noFill/>
        </p:spPr>
        <p:txBody>
          <a:bodyPr wrap="square">
            <a:spAutoFit/>
          </a:bodyPr>
          <a:lstStyle/>
          <a:p>
            <a:r>
              <a:rPr lang="en-US" sz="2000" b="1" dirty="0">
                <a:solidFill>
                  <a:srgbClr val="000000"/>
                </a:solidFill>
                <a:effectLst/>
                <a:latin typeface="Times New Roman" panose="02020603050405020304" pitchFamily="18" charset="0"/>
                <a:ea typeface="Calibri" panose="020F0502020204030204" pitchFamily="34" charset="0"/>
              </a:rPr>
              <a:t>The simulation of the NAND gate </a:t>
            </a:r>
            <a:r>
              <a:rPr lang="en-US" sz="2000" b="1" dirty="0">
                <a:solidFill>
                  <a:srgbClr val="000000"/>
                </a:solidFill>
                <a:latin typeface="Times New Roman" panose="02020603050405020304" pitchFamily="18" charset="0"/>
                <a:ea typeface="Calibri" panose="020F0502020204030204" pitchFamily="34" charset="0"/>
              </a:rPr>
              <a:t>observed with the </a:t>
            </a:r>
            <a:r>
              <a:rPr lang="en-US" sz="2000" b="1" dirty="0">
                <a:solidFill>
                  <a:srgbClr val="000000"/>
                </a:solidFill>
                <a:effectLst/>
                <a:latin typeface="Times New Roman" panose="02020603050405020304" pitchFamily="18" charset="0"/>
                <a:ea typeface="Calibri" panose="020F0502020204030204" pitchFamily="34" charset="0"/>
              </a:rPr>
              <a:t>expected behavior </a:t>
            </a:r>
            <a:endParaRPr lang="ar-PS" sz="2000" b="1" dirty="0"/>
          </a:p>
        </p:txBody>
      </p:sp>
      <p:pic>
        <p:nvPicPr>
          <p:cNvPr id="7" name="Content Placeholder 6">
            <a:extLst>
              <a:ext uri="{FF2B5EF4-FFF2-40B4-BE49-F238E27FC236}">
                <a16:creationId xmlns:a16="http://schemas.microsoft.com/office/drawing/2014/main" id="{AB8A7527-51FB-520A-833B-69E024F4A4A9}"/>
              </a:ext>
            </a:extLst>
          </p:cNvPr>
          <p:cNvPicPr>
            <a:picLocks noGrp="1" noChangeAspect="1"/>
          </p:cNvPicPr>
          <p:nvPr>
            <p:ph idx="1"/>
          </p:nvPr>
        </p:nvPicPr>
        <p:blipFill>
          <a:blip r:embed="rId2"/>
          <a:stretch>
            <a:fillRect/>
          </a:stretch>
        </p:blipFill>
        <p:spPr>
          <a:xfrm>
            <a:off x="434394" y="1642533"/>
            <a:ext cx="11486673" cy="4148667"/>
          </a:xfrm>
          <a:prstGeom prst="rect">
            <a:avLst/>
          </a:prstGeom>
        </p:spPr>
      </p:pic>
    </p:spTree>
    <p:extLst>
      <p:ext uri="{BB962C8B-B14F-4D97-AF65-F5344CB8AC3E}">
        <p14:creationId xmlns:p14="http://schemas.microsoft.com/office/powerpoint/2010/main" val="926203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F8C6-5B63-6B0B-441D-D75E71FA8FFD}"/>
              </a:ext>
            </a:extLst>
          </p:cNvPr>
          <p:cNvSpPr>
            <a:spLocks noGrp="1"/>
          </p:cNvSpPr>
          <p:nvPr>
            <p:ph type="title"/>
          </p:nvPr>
        </p:nvSpPr>
        <p:spPr>
          <a:xfrm>
            <a:off x="1591733" y="1"/>
            <a:ext cx="9905998" cy="1049866"/>
          </a:xfrm>
        </p:spPr>
        <p:txBody>
          <a:bodyPr>
            <a:normAutofit fontScale="90000"/>
          </a:bodyPr>
          <a:lstStyle/>
          <a:p>
            <a:br>
              <a:rPr lang="en-US" sz="3600" b="1" dirty="0"/>
            </a:br>
            <a:r>
              <a:rPr lang="en-US" sz="3600" b="1" dirty="0"/>
              <a:t>C. 2-input AND </a:t>
            </a:r>
            <a:endParaRPr lang="ar-PS" dirty="0"/>
          </a:p>
        </p:txBody>
      </p:sp>
      <p:sp>
        <p:nvSpPr>
          <p:cNvPr id="6" name="TextBox 5">
            <a:extLst>
              <a:ext uri="{FF2B5EF4-FFF2-40B4-BE49-F238E27FC236}">
                <a16:creationId xmlns:a16="http://schemas.microsoft.com/office/drawing/2014/main" id="{75F6F690-7481-A27F-B966-950950C57742}"/>
              </a:ext>
            </a:extLst>
          </p:cNvPr>
          <p:cNvSpPr txBox="1"/>
          <p:nvPr/>
        </p:nvSpPr>
        <p:spPr>
          <a:xfrm>
            <a:off x="1591733" y="1066799"/>
            <a:ext cx="8466667" cy="400110"/>
          </a:xfrm>
          <a:prstGeom prst="rect">
            <a:avLst/>
          </a:prstGeom>
          <a:noFill/>
        </p:spPr>
        <p:txBody>
          <a:bodyPr wrap="square">
            <a:spAutoFit/>
          </a:bodyPr>
          <a:lstStyle/>
          <a:p>
            <a:r>
              <a:rPr lang="en-US" sz="2000" b="1" dirty="0">
                <a:solidFill>
                  <a:srgbClr val="000000"/>
                </a:solidFill>
                <a:effectLst/>
                <a:latin typeface="Times New Roman" panose="02020603050405020304" pitchFamily="18" charset="0"/>
                <a:ea typeface="Calibri" panose="020F0502020204030204" pitchFamily="34" charset="0"/>
              </a:rPr>
              <a:t>The simulation of the AND gate </a:t>
            </a:r>
            <a:r>
              <a:rPr lang="en-US" sz="2000" b="1" dirty="0">
                <a:solidFill>
                  <a:srgbClr val="000000"/>
                </a:solidFill>
                <a:latin typeface="Times New Roman" panose="02020603050405020304" pitchFamily="18" charset="0"/>
                <a:ea typeface="Calibri" panose="020F0502020204030204" pitchFamily="34" charset="0"/>
              </a:rPr>
              <a:t>observed with the </a:t>
            </a:r>
            <a:r>
              <a:rPr lang="en-US" sz="2000" b="1" dirty="0">
                <a:solidFill>
                  <a:srgbClr val="000000"/>
                </a:solidFill>
                <a:effectLst/>
                <a:latin typeface="Times New Roman" panose="02020603050405020304" pitchFamily="18" charset="0"/>
                <a:ea typeface="Calibri" panose="020F0502020204030204" pitchFamily="34" charset="0"/>
              </a:rPr>
              <a:t>expected behavior </a:t>
            </a:r>
            <a:endParaRPr lang="ar-PS" sz="2000" b="1" dirty="0"/>
          </a:p>
        </p:txBody>
      </p:sp>
      <p:pic>
        <p:nvPicPr>
          <p:cNvPr id="8" name="Content Placeholder 7">
            <a:extLst>
              <a:ext uri="{FF2B5EF4-FFF2-40B4-BE49-F238E27FC236}">
                <a16:creationId xmlns:a16="http://schemas.microsoft.com/office/drawing/2014/main" id="{3AD0089D-555C-2A63-9F26-1D63E62712C6}"/>
              </a:ext>
            </a:extLst>
          </p:cNvPr>
          <p:cNvPicPr>
            <a:picLocks noGrp="1" noChangeAspect="1"/>
          </p:cNvPicPr>
          <p:nvPr>
            <p:ph idx="1"/>
          </p:nvPr>
        </p:nvPicPr>
        <p:blipFill>
          <a:blip r:embed="rId2"/>
          <a:stretch>
            <a:fillRect/>
          </a:stretch>
        </p:blipFill>
        <p:spPr>
          <a:xfrm>
            <a:off x="872892" y="1658774"/>
            <a:ext cx="10404707" cy="4277855"/>
          </a:xfrm>
          <a:prstGeom prst="rect">
            <a:avLst/>
          </a:prstGeom>
        </p:spPr>
      </p:pic>
    </p:spTree>
    <p:extLst>
      <p:ext uri="{BB962C8B-B14F-4D97-AF65-F5344CB8AC3E}">
        <p14:creationId xmlns:p14="http://schemas.microsoft.com/office/powerpoint/2010/main" val="3351833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F8C6-5B63-6B0B-441D-D75E71FA8FFD}"/>
              </a:ext>
            </a:extLst>
          </p:cNvPr>
          <p:cNvSpPr>
            <a:spLocks noGrp="1"/>
          </p:cNvSpPr>
          <p:nvPr>
            <p:ph type="title"/>
          </p:nvPr>
        </p:nvSpPr>
        <p:spPr>
          <a:xfrm>
            <a:off x="1591733" y="1"/>
            <a:ext cx="9905998" cy="1049866"/>
          </a:xfrm>
        </p:spPr>
        <p:txBody>
          <a:bodyPr>
            <a:normAutofit fontScale="90000"/>
          </a:bodyPr>
          <a:lstStyle/>
          <a:p>
            <a:br>
              <a:rPr lang="en-US" sz="3600" b="1" dirty="0"/>
            </a:br>
            <a:r>
              <a:rPr lang="en-US" sz="3600" b="1" dirty="0"/>
              <a:t>D. 2-input XOR </a:t>
            </a:r>
            <a:endParaRPr lang="ar-PS" dirty="0"/>
          </a:p>
        </p:txBody>
      </p:sp>
      <p:sp>
        <p:nvSpPr>
          <p:cNvPr id="6" name="TextBox 5">
            <a:extLst>
              <a:ext uri="{FF2B5EF4-FFF2-40B4-BE49-F238E27FC236}">
                <a16:creationId xmlns:a16="http://schemas.microsoft.com/office/drawing/2014/main" id="{75F6F690-7481-A27F-B966-950950C57742}"/>
              </a:ext>
            </a:extLst>
          </p:cNvPr>
          <p:cNvSpPr txBox="1"/>
          <p:nvPr/>
        </p:nvSpPr>
        <p:spPr>
          <a:xfrm>
            <a:off x="1591733" y="1066799"/>
            <a:ext cx="8466667" cy="400110"/>
          </a:xfrm>
          <a:prstGeom prst="rect">
            <a:avLst/>
          </a:prstGeom>
          <a:noFill/>
        </p:spPr>
        <p:txBody>
          <a:bodyPr wrap="square">
            <a:spAutoFit/>
          </a:bodyPr>
          <a:lstStyle/>
          <a:p>
            <a:r>
              <a:rPr lang="en-US" sz="2000" b="1" dirty="0">
                <a:solidFill>
                  <a:srgbClr val="000000"/>
                </a:solidFill>
                <a:effectLst/>
                <a:latin typeface="Times New Roman" panose="02020603050405020304" pitchFamily="18" charset="0"/>
                <a:ea typeface="Calibri" panose="020F0502020204030204" pitchFamily="34" charset="0"/>
              </a:rPr>
              <a:t>The simulation of the XOR gate </a:t>
            </a:r>
            <a:r>
              <a:rPr lang="en-US" sz="2000" b="1" dirty="0">
                <a:solidFill>
                  <a:srgbClr val="000000"/>
                </a:solidFill>
                <a:latin typeface="Times New Roman" panose="02020603050405020304" pitchFamily="18" charset="0"/>
                <a:ea typeface="Calibri" panose="020F0502020204030204" pitchFamily="34" charset="0"/>
              </a:rPr>
              <a:t>observed with the </a:t>
            </a:r>
            <a:r>
              <a:rPr lang="en-US" sz="2000" b="1" dirty="0">
                <a:solidFill>
                  <a:srgbClr val="000000"/>
                </a:solidFill>
                <a:effectLst/>
                <a:latin typeface="Times New Roman" panose="02020603050405020304" pitchFamily="18" charset="0"/>
                <a:ea typeface="Calibri" panose="020F0502020204030204" pitchFamily="34" charset="0"/>
              </a:rPr>
              <a:t>expected behavior </a:t>
            </a:r>
            <a:endParaRPr lang="ar-PS" sz="2000" b="1" dirty="0"/>
          </a:p>
        </p:txBody>
      </p:sp>
      <p:pic>
        <p:nvPicPr>
          <p:cNvPr id="5" name="Content Placeholder 4">
            <a:extLst>
              <a:ext uri="{FF2B5EF4-FFF2-40B4-BE49-F238E27FC236}">
                <a16:creationId xmlns:a16="http://schemas.microsoft.com/office/drawing/2014/main" id="{3D49074E-E83D-096E-9BBC-1DCC4DF9EF29}"/>
              </a:ext>
            </a:extLst>
          </p:cNvPr>
          <p:cNvPicPr>
            <a:picLocks noGrp="1" noChangeAspect="1"/>
          </p:cNvPicPr>
          <p:nvPr>
            <p:ph idx="1"/>
          </p:nvPr>
        </p:nvPicPr>
        <p:blipFill>
          <a:blip r:embed="rId2"/>
          <a:stretch>
            <a:fillRect/>
          </a:stretch>
        </p:blipFill>
        <p:spPr>
          <a:xfrm>
            <a:off x="692447" y="1670108"/>
            <a:ext cx="10805284" cy="4307359"/>
          </a:xfrm>
          <a:prstGeom prst="rect">
            <a:avLst/>
          </a:prstGeom>
        </p:spPr>
      </p:pic>
    </p:spTree>
    <p:extLst>
      <p:ext uri="{BB962C8B-B14F-4D97-AF65-F5344CB8AC3E}">
        <p14:creationId xmlns:p14="http://schemas.microsoft.com/office/powerpoint/2010/main" val="89253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F8C6-5B63-6B0B-441D-D75E71FA8FFD}"/>
              </a:ext>
            </a:extLst>
          </p:cNvPr>
          <p:cNvSpPr>
            <a:spLocks noGrp="1"/>
          </p:cNvSpPr>
          <p:nvPr>
            <p:ph type="title"/>
          </p:nvPr>
        </p:nvSpPr>
        <p:spPr>
          <a:xfrm>
            <a:off x="1422400" y="-84666"/>
            <a:ext cx="9905998" cy="1049866"/>
          </a:xfrm>
        </p:spPr>
        <p:txBody>
          <a:bodyPr>
            <a:normAutofit fontScale="90000"/>
          </a:bodyPr>
          <a:lstStyle/>
          <a:p>
            <a:br>
              <a:rPr lang="en-US" sz="3600" b="1" dirty="0"/>
            </a:br>
            <a:r>
              <a:rPr lang="en-US" sz="3600" b="1" dirty="0"/>
              <a:t>E. half adder</a:t>
            </a:r>
            <a:endParaRPr lang="ar-PS" dirty="0"/>
          </a:p>
        </p:txBody>
      </p:sp>
      <p:sp>
        <p:nvSpPr>
          <p:cNvPr id="6" name="TextBox 5">
            <a:extLst>
              <a:ext uri="{FF2B5EF4-FFF2-40B4-BE49-F238E27FC236}">
                <a16:creationId xmlns:a16="http://schemas.microsoft.com/office/drawing/2014/main" id="{75F6F690-7481-A27F-B966-950950C57742}"/>
              </a:ext>
            </a:extLst>
          </p:cNvPr>
          <p:cNvSpPr txBox="1"/>
          <p:nvPr/>
        </p:nvSpPr>
        <p:spPr>
          <a:xfrm>
            <a:off x="1422400" y="931332"/>
            <a:ext cx="8466667" cy="400110"/>
          </a:xfrm>
          <a:prstGeom prst="rect">
            <a:avLst/>
          </a:prstGeom>
          <a:noFill/>
        </p:spPr>
        <p:txBody>
          <a:bodyPr wrap="square">
            <a:spAutoFit/>
          </a:bodyPr>
          <a:lstStyle/>
          <a:p>
            <a:r>
              <a:rPr lang="en-US" sz="2000" b="1" dirty="0">
                <a:solidFill>
                  <a:srgbClr val="000000"/>
                </a:solidFill>
                <a:effectLst/>
                <a:latin typeface="Times New Roman" panose="02020603050405020304" pitchFamily="18" charset="0"/>
                <a:ea typeface="Calibri" panose="020F0502020204030204" pitchFamily="34" charset="0"/>
              </a:rPr>
              <a:t>The simulation of the half adder circuit</a:t>
            </a:r>
            <a:r>
              <a:rPr lang="en-US" sz="2000" b="1" dirty="0">
                <a:solidFill>
                  <a:srgbClr val="000000"/>
                </a:solidFill>
                <a:latin typeface="Times New Roman" panose="02020603050405020304" pitchFamily="18" charset="0"/>
                <a:ea typeface="Calibri" panose="020F0502020204030204" pitchFamily="34" charset="0"/>
              </a:rPr>
              <a:t> observed with the </a:t>
            </a:r>
            <a:r>
              <a:rPr lang="en-US" sz="2000" b="1" dirty="0">
                <a:solidFill>
                  <a:srgbClr val="000000"/>
                </a:solidFill>
                <a:effectLst/>
                <a:latin typeface="Times New Roman" panose="02020603050405020304" pitchFamily="18" charset="0"/>
                <a:ea typeface="Calibri" panose="020F0502020204030204" pitchFamily="34" charset="0"/>
              </a:rPr>
              <a:t>expected behavior </a:t>
            </a:r>
            <a:endParaRPr lang="ar-PS" sz="2000" b="1" dirty="0"/>
          </a:p>
        </p:txBody>
      </p:sp>
      <p:pic>
        <p:nvPicPr>
          <p:cNvPr id="7" name="Content Placeholder 6">
            <a:extLst>
              <a:ext uri="{FF2B5EF4-FFF2-40B4-BE49-F238E27FC236}">
                <a16:creationId xmlns:a16="http://schemas.microsoft.com/office/drawing/2014/main" id="{845A8CAC-C871-7684-A13A-7EF0531CDDE5}"/>
              </a:ext>
            </a:extLst>
          </p:cNvPr>
          <p:cNvPicPr>
            <a:picLocks noGrp="1" noChangeAspect="1"/>
          </p:cNvPicPr>
          <p:nvPr>
            <p:ph idx="1"/>
          </p:nvPr>
        </p:nvPicPr>
        <p:blipFill>
          <a:blip r:embed="rId2"/>
          <a:stretch>
            <a:fillRect/>
          </a:stretch>
        </p:blipFill>
        <p:spPr>
          <a:xfrm>
            <a:off x="751014" y="1475377"/>
            <a:ext cx="10689972" cy="4459758"/>
          </a:xfrm>
          <a:prstGeom prst="rect">
            <a:avLst/>
          </a:prstGeom>
        </p:spPr>
      </p:pic>
    </p:spTree>
    <p:extLst>
      <p:ext uri="{BB962C8B-B14F-4D97-AF65-F5344CB8AC3E}">
        <p14:creationId xmlns:p14="http://schemas.microsoft.com/office/powerpoint/2010/main" val="2815339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0" y="0"/>
            <a:ext cx="7558541" cy="6857990"/>
          </a:xfrm>
          <a:prstGeom prst="rect">
            <a:avLst/>
          </a:prstGeom>
        </p:spPr>
      </p:pic>
      <p:sp>
        <p:nvSpPr>
          <p:cNvPr id="11" name="Title 10">
            <a:extLst>
              <a:ext uri="{FF2B5EF4-FFF2-40B4-BE49-F238E27FC236}">
                <a16:creationId xmlns:a16="http://schemas.microsoft.com/office/drawing/2014/main" id="{55831357-6826-A3FC-AEC1-A4E12D4FE426}"/>
              </a:ext>
            </a:extLst>
          </p:cNvPr>
          <p:cNvSpPr>
            <a:spLocks noGrp="1"/>
          </p:cNvSpPr>
          <p:nvPr>
            <p:ph type="title"/>
          </p:nvPr>
        </p:nvSpPr>
        <p:spPr>
          <a:xfrm>
            <a:off x="1328617" y="569649"/>
            <a:ext cx="5316239" cy="497151"/>
          </a:xfrm>
        </p:spPr>
        <p:txBody>
          <a:bodyPr>
            <a:normAutofit fontScale="90000"/>
          </a:bodyPr>
          <a:lstStyle/>
          <a:p>
            <a:r>
              <a:rPr lang="en-US" sz="4000" b="1" dirty="0"/>
              <a:t>Contents</a:t>
            </a:r>
            <a:r>
              <a:rPr lang="en-US" dirty="0"/>
              <a:t> </a:t>
            </a:r>
            <a:endParaRPr lang="ar-PS" dirty="0"/>
          </a:p>
        </p:txBody>
      </p:sp>
      <p:sp>
        <p:nvSpPr>
          <p:cNvPr id="12" name="Content Placeholder 11">
            <a:extLst>
              <a:ext uri="{FF2B5EF4-FFF2-40B4-BE49-F238E27FC236}">
                <a16:creationId xmlns:a16="http://schemas.microsoft.com/office/drawing/2014/main" id="{1A0199D7-03EC-3B01-CB8A-A21DC8E6AEBE}"/>
              </a:ext>
            </a:extLst>
          </p:cNvPr>
          <p:cNvSpPr>
            <a:spLocks noGrp="1"/>
          </p:cNvSpPr>
          <p:nvPr>
            <p:ph idx="1"/>
          </p:nvPr>
        </p:nvSpPr>
        <p:spPr>
          <a:xfrm>
            <a:off x="7558541" y="914400"/>
            <a:ext cx="3488868" cy="4876800"/>
          </a:xfrm>
        </p:spPr>
        <p:txBody>
          <a:bodyPr>
            <a:normAutofit fontScale="92500" lnSpcReduction="10000"/>
          </a:bodyPr>
          <a:lstStyle/>
          <a:p>
            <a:pPr algn="l"/>
            <a:r>
              <a:rPr lang="en-US" sz="3000" b="1" dirty="0"/>
              <a:t>Abstract</a:t>
            </a:r>
            <a:br>
              <a:rPr lang="en-US" dirty="0"/>
            </a:br>
            <a:r>
              <a:rPr lang="en-US" dirty="0"/>
              <a:t>Our project  about creation of a 4x4 Enhanced Pipeline Multiplier optimized through various straightforward techniques to improve its efficiency and speed. Our design built using electric tool, and it focuses on refining the standard multiplication process.</a:t>
            </a:r>
          </a:p>
          <a:p>
            <a:endParaRPr lang="ar-PS" dirty="0"/>
          </a:p>
        </p:txBody>
      </p:sp>
      <p:sp>
        <p:nvSpPr>
          <p:cNvPr id="13" name="Text Placeholder 12">
            <a:extLst>
              <a:ext uri="{FF2B5EF4-FFF2-40B4-BE49-F238E27FC236}">
                <a16:creationId xmlns:a16="http://schemas.microsoft.com/office/drawing/2014/main" id="{BE8A38C5-06EC-D1D0-0D56-77D58067D653}"/>
              </a:ext>
            </a:extLst>
          </p:cNvPr>
          <p:cNvSpPr>
            <a:spLocks noGrp="1"/>
          </p:cNvSpPr>
          <p:nvPr>
            <p:ph type="body" sz="half" idx="2"/>
          </p:nvPr>
        </p:nvSpPr>
        <p:spPr>
          <a:xfrm>
            <a:off x="1146703" y="1287255"/>
            <a:ext cx="6411837" cy="4503945"/>
          </a:xfrm>
        </p:spPr>
        <p:txBody>
          <a:bodyPr>
            <a:normAutofit/>
          </a:bodyPr>
          <a:lstStyle/>
          <a:p>
            <a:pPr marL="342900" indent="-342900" algn="l" rtl="0">
              <a:buAutoNum type="arabicPeriod"/>
            </a:pPr>
            <a:r>
              <a:rPr lang="en-US" sz="2800" b="1" dirty="0"/>
              <a:t>Abstract </a:t>
            </a:r>
          </a:p>
          <a:p>
            <a:pPr marL="342900" indent="-342900" algn="l" rtl="0">
              <a:buAutoNum type="arabicPeriod"/>
            </a:pPr>
            <a:r>
              <a:rPr lang="en-US" sz="2800" b="1" dirty="0"/>
              <a:t> Design and Implementation</a:t>
            </a:r>
          </a:p>
          <a:p>
            <a:pPr marL="342900" indent="-342900" algn="l" rtl="0">
              <a:buAutoNum type="arabicPeriod"/>
            </a:pPr>
            <a:r>
              <a:rPr lang="en-US" sz="2800" b="1" dirty="0"/>
              <a:t> Results and simulations</a:t>
            </a:r>
          </a:p>
          <a:p>
            <a:pPr marL="342900" indent="-342900" algn="l" rtl="0">
              <a:buAutoNum type="arabicPeriod"/>
            </a:pPr>
            <a:r>
              <a:rPr lang="en-US" sz="2800" b="1" dirty="0"/>
              <a:t>POWER AND DELAY OPTIMIZATION</a:t>
            </a:r>
          </a:p>
          <a:p>
            <a:pPr marL="342900" indent="-342900" algn="l" rtl="0">
              <a:buAutoNum type="arabicPeriod"/>
            </a:pPr>
            <a:r>
              <a:rPr lang="en-US" sz="2800" b="1" dirty="0"/>
              <a:t> Conclusion </a:t>
            </a:r>
            <a:br>
              <a:rPr lang="en-US" sz="2400" b="1" dirty="0"/>
            </a:br>
            <a:br>
              <a:rPr lang="en-US" b="1" dirty="0"/>
            </a:br>
            <a:endParaRPr lang="ar-PS" b="1" dirty="0"/>
          </a:p>
        </p:txBody>
      </p:sp>
    </p:spTree>
    <p:extLst>
      <p:ext uri="{BB962C8B-B14F-4D97-AF65-F5344CB8AC3E}">
        <p14:creationId xmlns:p14="http://schemas.microsoft.com/office/powerpoint/2010/main" val="1094849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F8C6-5B63-6B0B-441D-D75E71FA8FFD}"/>
              </a:ext>
            </a:extLst>
          </p:cNvPr>
          <p:cNvSpPr>
            <a:spLocks noGrp="1"/>
          </p:cNvSpPr>
          <p:nvPr>
            <p:ph type="title"/>
          </p:nvPr>
        </p:nvSpPr>
        <p:spPr>
          <a:xfrm>
            <a:off x="1422400" y="-84666"/>
            <a:ext cx="9905998" cy="1049866"/>
          </a:xfrm>
        </p:spPr>
        <p:txBody>
          <a:bodyPr>
            <a:normAutofit fontScale="90000"/>
          </a:bodyPr>
          <a:lstStyle/>
          <a:p>
            <a:br>
              <a:rPr lang="en-US" sz="3600" b="1" dirty="0"/>
            </a:br>
            <a:r>
              <a:rPr lang="en-US" sz="3600" b="1" dirty="0"/>
              <a:t>f. full adder</a:t>
            </a:r>
            <a:endParaRPr lang="ar-PS" dirty="0"/>
          </a:p>
        </p:txBody>
      </p:sp>
      <p:sp>
        <p:nvSpPr>
          <p:cNvPr id="6" name="TextBox 5">
            <a:extLst>
              <a:ext uri="{FF2B5EF4-FFF2-40B4-BE49-F238E27FC236}">
                <a16:creationId xmlns:a16="http://schemas.microsoft.com/office/drawing/2014/main" id="{75F6F690-7481-A27F-B966-950950C57742}"/>
              </a:ext>
            </a:extLst>
          </p:cNvPr>
          <p:cNvSpPr txBox="1"/>
          <p:nvPr/>
        </p:nvSpPr>
        <p:spPr>
          <a:xfrm>
            <a:off x="1422400" y="931332"/>
            <a:ext cx="8466667" cy="400110"/>
          </a:xfrm>
          <a:prstGeom prst="rect">
            <a:avLst/>
          </a:prstGeom>
          <a:noFill/>
        </p:spPr>
        <p:txBody>
          <a:bodyPr wrap="square">
            <a:spAutoFit/>
          </a:bodyPr>
          <a:lstStyle/>
          <a:p>
            <a:r>
              <a:rPr lang="en-US" sz="2000" b="1" dirty="0">
                <a:solidFill>
                  <a:srgbClr val="000000"/>
                </a:solidFill>
                <a:effectLst/>
                <a:latin typeface="Times New Roman" panose="02020603050405020304" pitchFamily="18" charset="0"/>
                <a:ea typeface="Calibri" panose="020F0502020204030204" pitchFamily="34" charset="0"/>
              </a:rPr>
              <a:t>The simulation of the full adder circuit</a:t>
            </a:r>
            <a:r>
              <a:rPr lang="en-US" sz="2000" b="1" dirty="0">
                <a:solidFill>
                  <a:srgbClr val="000000"/>
                </a:solidFill>
                <a:latin typeface="Times New Roman" panose="02020603050405020304" pitchFamily="18" charset="0"/>
                <a:ea typeface="Calibri" panose="020F0502020204030204" pitchFamily="34" charset="0"/>
              </a:rPr>
              <a:t> observed with the </a:t>
            </a:r>
            <a:r>
              <a:rPr lang="en-US" sz="2000" b="1" dirty="0">
                <a:solidFill>
                  <a:srgbClr val="000000"/>
                </a:solidFill>
                <a:effectLst/>
                <a:latin typeface="Times New Roman" panose="02020603050405020304" pitchFamily="18" charset="0"/>
                <a:ea typeface="Calibri" panose="020F0502020204030204" pitchFamily="34" charset="0"/>
              </a:rPr>
              <a:t>expected behavior </a:t>
            </a:r>
            <a:endParaRPr lang="ar-PS" sz="2000" b="1" dirty="0"/>
          </a:p>
        </p:txBody>
      </p:sp>
      <p:pic>
        <p:nvPicPr>
          <p:cNvPr id="5" name="Content Placeholder 4">
            <a:extLst>
              <a:ext uri="{FF2B5EF4-FFF2-40B4-BE49-F238E27FC236}">
                <a16:creationId xmlns:a16="http://schemas.microsoft.com/office/drawing/2014/main" id="{E12351CD-B998-8D6C-A62D-FA837B168F17}"/>
              </a:ext>
            </a:extLst>
          </p:cNvPr>
          <p:cNvPicPr>
            <a:picLocks noGrp="1" noChangeAspect="1"/>
          </p:cNvPicPr>
          <p:nvPr>
            <p:ph idx="1"/>
          </p:nvPr>
        </p:nvPicPr>
        <p:blipFill>
          <a:blip r:embed="rId2"/>
          <a:stretch>
            <a:fillRect/>
          </a:stretch>
        </p:blipFill>
        <p:spPr>
          <a:xfrm>
            <a:off x="853425" y="1585441"/>
            <a:ext cx="10704640" cy="4267200"/>
          </a:xfrm>
          <a:prstGeom prst="rect">
            <a:avLst/>
          </a:prstGeom>
        </p:spPr>
      </p:pic>
    </p:spTree>
    <p:extLst>
      <p:ext uri="{BB962C8B-B14F-4D97-AF65-F5344CB8AC3E}">
        <p14:creationId xmlns:p14="http://schemas.microsoft.com/office/powerpoint/2010/main" val="864121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F8C6-5B63-6B0B-441D-D75E71FA8FFD}"/>
              </a:ext>
            </a:extLst>
          </p:cNvPr>
          <p:cNvSpPr>
            <a:spLocks noGrp="1"/>
          </p:cNvSpPr>
          <p:nvPr>
            <p:ph type="title"/>
          </p:nvPr>
        </p:nvSpPr>
        <p:spPr>
          <a:xfrm>
            <a:off x="1422400" y="-84666"/>
            <a:ext cx="9905998" cy="1049866"/>
          </a:xfrm>
        </p:spPr>
        <p:txBody>
          <a:bodyPr>
            <a:normAutofit fontScale="90000"/>
          </a:bodyPr>
          <a:lstStyle/>
          <a:p>
            <a:br>
              <a:rPr lang="en-US" sz="3600" b="1" dirty="0"/>
            </a:br>
            <a:r>
              <a:rPr lang="en-US" sz="3600" b="1" dirty="0"/>
              <a:t>g. N-latch</a:t>
            </a:r>
            <a:endParaRPr lang="ar-PS" dirty="0"/>
          </a:p>
        </p:txBody>
      </p:sp>
      <p:sp>
        <p:nvSpPr>
          <p:cNvPr id="6" name="TextBox 5">
            <a:extLst>
              <a:ext uri="{FF2B5EF4-FFF2-40B4-BE49-F238E27FC236}">
                <a16:creationId xmlns:a16="http://schemas.microsoft.com/office/drawing/2014/main" id="{75F6F690-7481-A27F-B966-950950C57742}"/>
              </a:ext>
            </a:extLst>
          </p:cNvPr>
          <p:cNvSpPr txBox="1"/>
          <p:nvPr/>
        </p:nvSpPr>
        <p:spPr>
          <a:xfrm>
            <a:off x="1422400" y="931332"/>
            <a:ext cx="8466667" cy="400110"/>
          </a:xfrm>
          <a:prstGeom prst="rect">
            <a:avLst/>
          </a:prstGeom>
          <a:noFill/>
        </p:spPr>
        <p:txBody>
          <a:bodyPr wrap="square">
            <a:spAutoFit/>
          </a:bodyPr>
          <a:lstStyle/>
          <a:p>
            <a:r>
              <a:rPr lang="en-US" sz="2000" b="1" dirty="0">
                <a:solidFill>
                  <a:srgbClr val="000000"/>
                </a:solidFill>
                <a:effectLst/>
                <a:latin typeface="Times New Roman" panose="02020603050405020304" pitchFamily="18" charset="0"/>
                <a:ea typeface="Calibri" panose="020F0502020204030204" pitchFamily="34" charset="0"/>
              </a:rPr>
              <a:t>The simulation of the N-latch circuit</a:t>
            </a:r>
            <a:r>
              <a:rPr lang="en-US" sz="2000" b="1" dirty="0">
                <a:solidFill>
                  <a:srgbClr val="000000"/>
                </a:solidFill>
                <a:latin typeface="Times New Roman" panose="02020603050405020304" pitchFamily="18" charset="0"/>
                <a:ea typeface="Calibri" panose="020F0502020204030204" pitchFamily="34" charset="0"/>
              </a:rPr>
              <a:t> observed with the </a:t>
            </a:r>
            <a:r>
              <a:rPr lang="en-US" sz="2000" b="1" dirty="0">
                <a:solidFill>
                  <a:srgbClr val="000000"/>
                </a:solidFill>
                <a:effectLst/>
                <a:latin typeface="Times New Roman" panose="02020603050405020304" pitchFamily="18" charset="0"/>
                <a:ea typeface="Calibri" panose="020F0502020204030204" pitchFamily="34" charset="0"/>
              </a:rPr>
              <a:t>expected behavior </a:t>
            </a:r>
            <a:endParaRPr lang="ar-PS" sz="2000" b="1" dirty="0"/>
          </a:p>
        </p:txBody>
      </p:sp>
      <p:pic>
        <p:nvPicPr>
          <p:cNvPr id="7" name="Content Placeholder 6">
            <a:extLst>
              <a:ext uri="{FF2B5EF4-FFF2-40B4-BE49-F238E27FC236}">
                <a16:creationId xmlns:a16="http://schemas.microsoft.com/office/drawing/2014/main" id="{91BFD260-8EAF-3629-A690-86035E5FD016}"/>
              </a:ext>
            </a:extLst>
          </p:cNvPr>
          <p:cNvPicPr>
            <a:picLocks noGrp="1" noChangeAspect="1"/>
          </p:cNvPicPr>
          <p:nvPr>
            <p:ph idx="1"/>
          </p:nvPr>
        </p:nvPicPr>
        <p:blipFill>
          <a:blip r:embed="rId2"/>
          <a:stretch>
            <a:fillRect/>
          </a:stretch>
        </p:blipFill>
        <p:spPr>
          <a:xfrm>
            <a:off x="815714" y="1608667"/>
            <a:ext cx="10809874" cy="4114800"/>
          </a:xfrm>
          <a:prstGeom prst="rect">
            <a:avLst/>
          </a:prstGeom>
        </p:spPr>
      </p:pic>
    </p:spTree>
    <p:extLst>
      <p:ext uri="{BB962C8B-B14F-4D97-AF65-F5344CB8AC3E}">
        <p14:creationId xmlns:p14="http://schemas.microsoft.com/office/powerpoint/2010/main" val="3968250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F8C6-5B63-6B0B-441D-D75E71FA8FFD}"/>
              </a:ext>
            </a:extLst>
          </p:cNvPr>
          <p:cNvSpPr>
            <a:spLocks noGrp="1"/>
          </p:cNvSpPr>
          <p:nvPr>
            <p:ph type="title"/>
          </p:nvPr>
        </p:nvSpPr>
        <p:spPr>
          <a:xfrm>
            <a:off x="1422400" y="-84666"/>
            <a:ext cx="9905998" cy="1049866"/>
          </a:xfrm>
        </p:spPr>
        <p:txBody>
          <a:bodyPr>
            <a:normAutofit fontScale="90000"/>
          </a:bodyPr>
          <a:lstStyle/>
          <a:p>
            <a:br>
              <a:rPr lang="en-US" sz="3600" b="1" dirty="0"/>
            </a:br>
            <a:r>
              <a:rPr lang="en-US" sz="3600" b="1" dirty="0"/>
              <a:t>h. p-latch</a:t>
            </a:r>
            <a:endParaRPr lang="ar-PS" dirty="0"/>
          </a:p>
        </p:txBody>
      </p:sp>
      <p:sp>
        <p:nvSpPr>
          <p:cNvPr id="6" name="TextBox 5">
            <a:extLst>
              <a:ext uri="{FF2B5EF4-FFF2-40B4-BE49-F238E27FC236}">
                <a16:creationId xmlns:a16="http://schemas.microsoft.com/office/drawing/2014/main" id="{75F6F690-7481-A27F-B966-950950C57742}"/>
              </a:ext>
            </a:extLst>
          </p:cNvPr>
          <p:cNvSpPr txBox="1"/>
          <p:nvPr/>
        </p:nvSpPr>
        <p:spPr>
          <a:xfrm>
            <a:off x="1422400" y="931332"/>
            <a:ext cx="8466667" cy="400110"/>
          </a:xfrm>
          <a:prstGeom prst="rect">
            <a:avLst/>
          </a:prstGeom>
          <a:noFill/>
        </p:spPr>
        <p:txBody>
          <a:bodyPr wrap="square">
            <a:spAutoFit/>
          </a:bodyPr>
          <a:lstStyle/>
          <a:p>
            <a:r>
              <a:rPr lang="en-US" sz="2000" b="1" dirty="0">
                <a:solidFill>
                  <a:srgbClr val="000000"/>
                </a:solidFill>
                <a:effectLst/>
                <a:latin typeface="Times New Roman" panose="02020603050405020304" pitchFamily="18" charset="0"/>
                <a:ea typeface="Calibri" panose="020F0502020204030204" pitchFamily="34" charset="0"/>
              </a:rPr>
              <a:t>The simulation of the </a:t>
            </a:r>
            <a:r>
              <a:rPr lang="en-US" sz="2000" b="1" dirty="0">
                <a:solidFill>
                  <a:srgbClr val="000000"/>
                </a:solidFill>
                <a:latin typeface="Times New Roman" panose="02020603050405020304" pitchFamily="18" charset="0"/>
                <a:ea typeface="Calibri" panose="020F0502020204030204" pitchFamily="34" charset="0"/>
              </a:rPr>
              <a:t>p</a:t>
            </a:r>
            <a:r>
              <a:rPr lang="en-US" sz="2000" b="1" dirty="0">
                <a:solidFill>
                  <a:srgbClr val="000000"/>
                </a:solidFill>
                <a:effectLst/>
                <a:latin typeface="Times New Roman" panose="02020603050405020304" pitchFamily="18" charset="0"/>
                <a:ea typeface="Calibri" panose="020F0502020204030204" pitchFamily="34" charset="0"/>
              </a:rPr>
              <a:t>-latch circuit</a:t>
            </a:r>
            <a:r>
              <a:rPr lang="en-US" sz="2000" b="1" dirty="0">
                <a:solidFill>
                  <a:srgbClr val="000000"/>
                </a:solidFill>
                <a:latin typeface="Times New Roman" panose="02020603050405020304" pitchFamily="18" charset="0"/>
                <a:ea typeface="Calibri" panose="020F0502020204030204" pitchFamily="34" charset="0"/>
              </a:rPr>
              <a:t> observed with the </a:t>
            </a:r>
            <a:r>
              <a:rPr lang="en-US" sz="2000" b="1" dirty="0">
                <a:solidFill>
                  <a:srgbClr val="000000"/>
                </a:solidFill>
                <a:effectLst/>
                <a:latin typeface="Times New Roman" panose="02020603050405020304" pitchFamily="18" charset="0"/>
                <a:ea typeface="Calibri" panose="020F0502020204030204" pitchFamily="34" charset="0"/>
              </a:rPr>
              <a:t>expected behavior </a:t>
            </a:r>
            <a:endParaRPr lang="ar-PS" sz="2000" b="1" dirty="0"/>
          </a:p>
        </p:txBody>
      </p:sp>
      <p:pic>
        <p:nvPicPr>
          <p:cNvPr id="10" name="Content Placeholder 9">
            <a:extLst>
              <a:ext uri="{FF2B5EF4-FFF2-40B4-BE49-F238E27FC236}">
                <a16:creationId xmlns:a16="http://schemas.microsoft.com/office/drawing/2014/main" id="{BCD12376-8D4D-4DD0-B5AC-AE88725B1881}"/>
              </a:ext>
            </a:extLst>
          </p:cNvPr>
          <p:cNvPicPr>
            <a:picLocks noGrp="1" noChangeAspect="1"/>
          </p:cNvPicPr>
          <p:nvPr>
            <p:ph idx="1"/>
          </p:nvPr>
        </p:nvPicPr>
        <p:blipFill>
          <a:blip r:embed="rId2"/>
          <a:stretch>
            <a:fillRect/>
          </a:stretch>
        </p:blipFill>
        <p:spPr>
          <a:xfrm>
            <a:off x="1132572" y="1721438"/>
            <a:ext cx="10195825" cy="4069762"/>
          </a:xfrm>
          <a:prstGeom prst="rect">
            <a:avLst/>
          </a:prstGeom>
        </p:spPr>
      </p:pic>
    </p:spTree>
    <p:extLst>
      <p:ext uri="{BB962C8B-B14F-4D97-AF65-F5344CB8AC3E}">
        <p14:creationId xmlns:p14="http://schemas.microsoft.com/office/powerpoint/2010/main" val="2406333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F8C6-5B63-6B0B-441D-D75E71FA8FFD}"/>
              </a:ext>
            </a:extLst>
          </p:cNvPr>
          <p:cNvSpPr>
            <a:spLocks noGrp="1"/>
          </p:cNvSpPr>
          <p:nvPr>
            <p:ph type="title"/>
          </p:nvPr>
        </p:nvSpPr>
        <p:spPr>
          <a:xfrm>
            <a:off x="1422400" y="-84666"/>
            <a:ext cx="9905998" cy="1049866"/>
          </a:xfrm>
        </p:spPr>
        <p:txBody>
          <a:bodyPr>
            <a:normAutofit fontScale="90000"/>
          </a:bodyPr>
          <a:lstStyle/>
          <a:p>
            <a:br>
              <a:rPr lang="en-US" sz="3600" b="1" dirty="0"/>
            </a:br>
            <a:r>
              <a:rPr lang="en-US" sz="3600" b="1" dirty="0" err="1"/>
              <a:t>i</a:t>
            </a:r>
            <a:r>
              <a:rPr lang="en-US" sz="3600" b="1" dirty="0"/>
              <a:t>. </a:t>
            </a:r>
            <a:r>
              <a:rPr lang="en-US" b="1" dirty="0"/>
              <a:t>d-flip flop</a:t>
            </a:r>
            <a:endParaRPr lang="ar-PS" dirty="0"/>
          </a:p>
        </p:txBody>
      </p:sp>
      <p:sp>
        <p:nvSpPr>
          <p:cNvPr id="6" name="TextBox 5">
            <a:extLst>
              <a:ext uri="{FF2B5EF4-FFF2-40B4-BE49-F238E27FC236}">
                <a16:creationId xmlns:a16="http://schemas.microsoft.com/office/drawing/2014/main" id="{75F6F690-7481-A27F-B966-950950C57742}"/>
              </a:ext>
            </a:extLst>
          </p:cNvPr>
          <p:cNvSpPr txBox="1"/>
          <p:nvPr/>
        </p:nvSpPr>
        <p:spPr>
          <a:xfrm>
            <a:off x="1422400" y="931332"/>
            <a:ext cx="8466667" cy="400110"/>
          </a:xfrm>
          <a:prstGeom prst="rect">
            <a:avLst/>
          </a:prstGeom>
          <a:noFill/>
        </p:spPr>
        <p:txBody>
          <a:bodyPr wrap="square">
            <a:spAutoFit/>
          </a:bodyPr>
          <a:lstStyle/>
          <a:p>
            <a:r>
              <a:rPr lang="en-US" sz="2000" b="1" dirty="0">
                <a:solidFill>
                  <a:srgbClr val="000000"/>
                </a:solidFill>
                <a:effectLst/>
                <a:latin typeface="Times New Roman" panose="02020603050405020304" pitchFamily="18" charset="0"/>
                <a:ea typeface="Calibri" panose="020F0502020204030204" pitchFamily="34" charset="0"/>
              </a:rPr>
              <a:t>The simulation of the </a:t>
            </a:r>
            <a:r>
              <a:rPr lang="en-US" sz="2000" b="1" dirty="0">
                <a:solidFill>
                  <a:srgbClr val="000000"/>
                </a:solidFill>
                <a:latin typeface="Times New Roman" panose="02020603050405020304" pitchFamily="18" charset="0"/>
                <a:ea typeface="Calibri" panose="020F0502020204030204" pitchFamily="34" charset="0"/>
              </a:rPr>
              <a:t>D-flip flop</a:t>
            </a:r>
            <a:r>
              <a:rPr lang="en-US" sz="2000" b="1" dirty="0">
                <a:solidFill>
                  <a:srgbClr val="000000"/>
                </a:solidFill>
                <a:effectLst/>
                <a:latin typeface="Times New Roman" panose="02020603050405020304" pitchFamily="18" charset="0"/>
                <a:ea typeface="Calibri" panose="020F0502020204030204" pitchFamily="34" charset="0"/>
              </a:rPr>
              <a:t> circuit</a:t>
            </a:r>
            <a:r>
              <a:rPr lang="en-US" sz="2000" b="1" dirty="0">
                <a:solidFill>
                  <a:srgbClr val="000000"/>
                </a:solidFill>
                <a:latin typeface="Times New Roman" panose="02020603050405020304" pitchFamily="18" charset="0"/>
                <a:ea typeface="Calibri" panose="020F0502020204030204" pitchFamily="34" charset="0"/>
              </a:rPr>
              <a:t> observed with the </a:t>
            </a:r>
            <a:r>
              <a:rPr lang="en-US" sz="2000" b="1" dirty="0">
                <a:solidFill>
                  <a:srgbClr val="000000"/>
                </a:solidFill>
                <a:effectLst/>
                <a:latin typeface="Times New Roman" panose="02020603050405020304" pitchFamily="18" charset="0"/>
                <a:ea typeface="Calibri" panose="020F0502020204030204" pitchFamily="34" charset="0"/>
              </a:rPr>
              <a:t>expected behavior </a:t>
            </a:r>
            <a:endParaRPr lang="ar-PS" sz="2000" b="1" dirty="0"/>
          </a:p>
        </p:txBody>
      </p:sp>
      <p:pic>
        <p:nvPicPr>
          <p:cNvPr id="5" name="Content Placeholder 4">
            <a:extLst>
              <a:ext uri="{FF2B5EF4-FFF2-40B4-BE49-F238E27FC236}">
                <a16:creationId xmlns:a16="http://schemas.microsoft.com/office/drawing/2014/main" id="{12FFF7D7-25ED-A0BA-FD0C-EA0E4264FEE7}"/>
              </a:ext>
            </a:extLst>
          </p:cNvPr>
          <p:cNvPicPr>
            <a:picLocks noGrp="1" noChangeAspect="1"/>
          </p:cNvPicPr>
          <p:nvPr>
            <p:ph idx="1"/>
          </p:nvPr>
        </p:nvPicPr>
        <p:blipFill>
          <a:blip r:embed="rId2"/>
          <a:stretch>
            <a:fillRect/>
          </a:stretch>
        </p:blipFill>
        <p:spPr>
          <a:xfrm>
            <a:off x="637754" y="1466910"/>
            <a:ext cx="11226083" cy="4459758"/>
          </a:xfrm>
          <a:prstGeom prst="rect">
            <a:avLst/>
          </a:prstGeom>
        </p:spPr>
      </p:pic>
    </p:spTree>
    <p:extLst>
      <p:ext uri="{BB962C8B-B14F-4D97-AF65-F5344CB8AC3E}">
        <p14:creationId xmlns:p14="http://schemas.microsoft.com/office/powerpoint/2010/main" val="3900755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F8C6-5B63-6B0B-441D-D75E71FA8FFD}"/>
              </a:ext>
            </a:extLst>
          </p:cNvPr>
          <p:cNvSpPr>
            <a:spLocks noGrp="1"/>
          </p:cNvSpPr>
          <p:nvPr>
            <p:ph type="title"/>
          </p:nvPr>
        </p:nvSpPr>
        <p:spPr>
          <a:xfrm>
            <a:off x="1422400" y="-84666"/>
            <a:ext cx="9905998" cy="1049866"/>
          </a:xfrm>
        </p:spPr>
        <p:txBody>
          <a:bodyPr>
            <a:normAutofit fontScale="90000"/>
          </a:bodyPr>
          <a:lstStyle/>
          <a:p>
            <a:br>
              <a:rPr lang="en-US" sz="3600" b="1" dirty="0"/>
            </a:br>
            <a:r>
              <a:rPr lang="en-US" b="1" dirty="0"/>
              <a:t>j</a:t>
            </a:r>
            <a:r>
              <a:rPr lang="en-US" sz="3600" b="1" dirty="0"/>
              <a:t>. </a:t>
            </a:r>
            <a:r>
              <a:rPr lang="en-US" b="1" dirty="0"/>
              <a:t>4x4 Enhanced Pipeline multiplier</a:t>
            </a:r>
            <a:endParaRPr lang="ar-PS" dirty="0"/>
          </a:p>
        </p:txBody>
      </p:sp>
      <p:sp>
        <p:nvSpPr>
          <p:cNvPr id="6" name="TextBox 5">
            <a:extLst>
              <a:ext uri="{FF2B5EF4-FFF2-40B4-BE49-F238E27FC236}">
                <a16:creationId xmlns:a16="http://schemas.microsoft.com/office/drawing/2014/main" id="{75F6F690-7481-A27F-B966-950950C57742}"/>
              </a:ext>
            </a:extLst>
          </p:cNvPr>
          <p:cNvSpPr txBox="1"/>
          <p:nvPr/>
        </p:nvSpPr>
        <p:spPr>
          <a:xfrm>
            <a:off x="1422400" y="931332"/>
            <a:ext cx="10131846" cy="769441"/>
          </a:xfrm>
          <a:prstGeom prst="rect">
            <a:avLst/>
          </a:prstGeom>
          <a:noFill/>
        </p:spPr>
        <p:txBody>
          <a:bodyPr wrap="square">
            <a:spAutoFit/>
          </a:bodyPr>
          <a:lstStyle/>
          <a:p>
            <a:r>
              <a:rPr lang="en-US" sz="2000" b="1" dirty="0">
                <a:solidFill>
                  <a:srgbClr val="000000"/>
                </a:solidFill>
                <a:effectLst/>
                <a:latin typeface="Times New Roman" panose="02020603050405020304" pitchFamily="18" charset="0"/>
                <a:ea typeface="Calibri" panose="020F0502020204030204" pitchFamily="34" charset="0"/>
              </a:rPr>
              <a:t>The simulation of the </a:t>
            </a:r>
            <a:r>
              <a:rPr lang="en-US" sz="2000" b="1" dirty="0">
                <a:solidFill>
                  <a:srgbClr val="000000"/>
                </a:solidFill>
                <a:latin typeface="Times New Roman" panose="02020603050405020304" pitchFamily="18" charset="0"/>
                <a:ea typeface="Calibri" panose="020F0502020204030204" pitchFamily="34" charset="0"/>
              </a:rPr>
              <a:t>4x4 Enhanced Pipeline multiplier </a:t>
            </a:r>
            <a:r>
              <a:rPr lang="en-US" sz="2000" b="1" dirty="0">
                <a:solidFill>
                  <a:srgbClr val="000000"/>
                </a:solidFill>
                <a:effectLst/>
                <a:latin typeface="Times New Roman" panose="02020603050405020304" pitchFamily="18" charset="0"/>
                <a:ea typeface="Calibri" panose="020F0502020204030204" pitchFamily="34" charset="0"/>
              </a:rPr>
              <a:t>circuit</a:t>
            </a:r>
            <a:r>
              <a:rPr lang="en-US" sz="2000" b="1" dirty="0">
                <a:solidFill>
                  <a:srgbClr val="000000"/>
                </a:solidFill>
                <a:latin typeface="Times New Roman" panose="02020603050405020304" pitchFamily="18" charset="0"/>
                <a:ea typeface="Calibri" panose="020F0502020204030204" pitchFamily="34" charset="0"/>
              </a:rPr>
              <a:t> observed with the </a:t>
            </a:r>
            <a:r>
              <a:rPr lang="en-US" sz="2000" b="1" dirty="0">
                <a:solidFill>
                  <a:srgbClr val="000000"/>
                </a:solidFill>
                <a:effectLst/>
                <a:latin typeface="Times New Roman" panose="02020603050405020304" pitchFamily="18" charset="0"/>
                <a:ea typeface="Calibri" panose="020F0502020204030204" pitchFamily="34" charset="0"/>
              </a:rPr>
              <a:t>expected result. </a:t>
            </a:r>
            <a:r>
              <a:rPr lang="en-US" sz="2400" b="1" dirty="0">
                <a:solidFill>
                  <a:srgbClr val="000000"/>
                </a:solidFill>
                <a:effectLst/>
                <a:latin typeface="Times New Roman" panose="02020603050405020304" pitchFamily="18" charset="0"/>
                <a:ea typeface="Calibri" panose="020F0502020204030204" pitchFamily="34" charset="0"/>
              </a:rPr>
              <a:t>1</a:t>
            </a:r>
            <a:r>
              <a:rPr lang="en-US" sz="2400" b="1" baseline="30000" dirty="0">
                <a:solidFill>
                  <a:srgbClr val="000000"/>
                </a:solidFill>
                <a:effectLst/>
                <a:latin typeface="Times New Roman" panose="02020603050405020304" pitchFamily="18" charset="0"/>
                <a:ea typeface="Calibri" panose="020F0502020204030204" pitchFamily="34" charset="0"/>
              </a:rPr>
              <a:t>st</a:t>
            </a:r>
            <a:r>
              <a:rPr lang="en-US" sz="2400" b="1" dirty="0">
                <a:solidFill>
                  <a:srgbClr val="000000"/>
                </a:solidFill>
                <a:effectLst/>
                <a:latin typeface="Times New Roman" panose="02020603050405020304" pitchFamily="18" charset="0"/>
                <a:ea typeface="Calibri" panose="020F0502020204030204" pitchFamily="34" charset="0"/>
              </a:rPr>
              <a:t> test case</a:t>
            </a:r>
            <a:r>
              <a:rPr lang="en-US" sz="2000" b="1" dirty="0">
                <a:solidFill>
                  <a:srgbClr val="000000"/>
                </a:solidFill>
                <a:effectLst/>
                <a:latin typeface="Times New Roman" panose="02020603050405020304" pitchFamily="18" charset="0"/>
                <a:ea typeface="Calibri" panose="020F0502020204030204" pitchFamily="34" charset="0"/>
              </a:rPr>
              <a:t>: 2*7= 14 </a:t>
            </a:r>
            <a:r>
              <a:rPr lang="en-US" sz="2000" b="1" dirty="0">
                <a:solidFill>
                  <a:srgbClr val="000000"/>
                </a:solidFill>
                <a:effectLst/>
                <a:latin typeface="Times New Roman" panose="02020603050405020304" pitchFamily="18" charset="0"/>
                <a:ea typeface="Calibri" panose="020F0502020204030204" pitchFamily="34" charset="0"/>
                <a:sym typeface="Wingdings" panose="05000000000000000000" pitchFamily="2" charset="2"/>
              </a:rPr>
              <a:t> (0010)*(0111) = (1110)</a:t>
            </a:r>
            <a:endParaRPr lang="ar-PS" sz="2000" b="1" dirty="0"/>
          </a:p>
        </p:txBody>
      </p:sp>
      <p:pic>
        <p:nvPicPr>
          <p:cNvPr id="7" name="Content Placeholder 6">
            <a:extLst>
              <a:ext uri="{FF2B5EF4-FFF2-40B4-BE49-F238E27FC236}">
                <a16:creationId xmlns:a16="http://schemas.microsoft.com/office/drawing/2014/main" id="{BA8BA8B3-15CB-102E-2E40-59449BD8AEFB}"/>
              </a:ext>
            </a:extLst>
          </p:cNvPr>
          <p:cNvPicPr>
            <a:picLocks noGrp="1" noChangeAspect="1"/>
          </p:cNvPicPr>
          <p:nvPr>
            <p:ph idx="1"/>
          </p:nvPr>
        </p:nvPicPr>
        <p:blipFill>
          <a:blip r:embed="rId2"/>
          <a:stretch>
            <a:fillRect/>
          </a:stretch>
        </p:blipFill>
        <p:spPr>
          <a:xfrm>
            <a:off x="891754" y="1802406"/>
            <a:ext cx="10131846" cy="4833611"/>
          </a:xfrm>
          <a:prstGeom prst="rect">
            <a:avLst/>
          </a:prstGeom>
        </p:spPr>
      </p:pic>
    </p:spTree>
    <p:extLst>
      <p:ext uri="{BB962C8B-B14F-4D97-AF65-F5344CB8AC3E}">
        <p14:creationId xmlns:p14="http://schemas.microsoft.com/office/powerpoint/2010/main" val="427710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F8C6-5B63-6B0B-441D-D75E71FA8FFD}"/>
              </a:ext>
            </a:extLst>
          </p:cNvPr>
          <p:cNvSpPr>
            <a:spLocks noGrp="1"/>
          </p:cNvSpPr>
          <p:nvPr>
            <p:ph type="title"/>
          </p:nvPr>
        </p:nvSpPr>
        <p:spPr>
          <a:xfrm>
            <a:off x="1422400" y="-84666"/>
            <a:ext cx="9905998" cy="1049866"/>
          </a:xfrm>
        </p:spPr>
        <p:txBody>
          <a:bodyPr>
            <a:normAutofit fontScale="90000"/>
          </a:bodyPr>
          <a:lstStyle/>
          <a:p>
            <a:br>
              <a:rPr lang="en-US" sz="3600" b="1" dirty="0"/>
            </a:br>
            <a:r>
              <a:rPr lang="en-US" b="1" dirty="0"/>
              <a:t>j</a:t>
            </a:r>
            <a:r>
              <a:rPr lang="en-US" sz="3600" b="1" dirty="0"/>
              <a:t>. </a:t>
            </a:r>
            <a:r>
              <a:rPr lang="en-US" b="1" dirty="0"/>
              <a:t>4x4 Enhanced Pipeline multiplier</a:t>
            </a:r>
            <a:endParaRPr lang="ar-PS" dirty="0"/>
          </a:p>
        </p:txBody>
      </p:sp>
      <p:sp>
        <p:nvSpPr>
          <p:cNvPr id="6" name="TextBox 5">
            <a:extLst>
              <a:ext uri="{FF2B5EF4-FFF2-40B4-BE49-F238E27FC236}">
                <a16:creationId xmlns:a16="http://schemas.microsoft.com/office/drawing/2014/main" id="{75F6F690-7481-A27F-B966-950950C57742}"/>
              </a:ext>
            </a:extLst>
          </p:cNvPr>
          <p:cNvSpPr txBox="1"/>
          <p:nvPr/>
        </p:nvSpPr>
        <p:spPr>
          <a:xfrm>
            <a:off x="1422400" y="931332"/>
            <a:ext cx="10131846" cy="769441"/>
          </a:xfrm>
          <a:prstGeom prst="rect">
            <a:avLst/>
          </a:prstGeom>
          <a:noFill/>
        </p:spPr>
        <p:txBody>
          <a:bodyPr wrap="square">
            <a:spAutoFit/>
          </a:bodyPr>
          <a:lstStyle/>
          <a:p>
            <a:r>
              <a:rPr lang="en-US" sz="2000" b="1" dirty="0">
                <a:solidFill>
                  <a:srgbClr val="000000"/>
                </a:solidFill>
                <a:effectLst/>
                <a:latin typeface="Times New Roman" panose="02020603050405020304" pitchFamily="18" charset="0"/>
                <a:ea typeface="Calibri" panose="020F0502020204030204" pitchFamily="34" charset="0"/>
              </a:rPr>
              <a:t>The simulation of the </a:t>
            </a:r>
            <a:r>
              <a:rPr lang="en-US" sz="2000" b="1" dirty="0">
                <a:solidFill>
                  <a:srgbClr val="000000"/>
                </a:solidFill>
                <a:latin typeface="Times New Roman" panose="02020603050405020304" pitchFamily="18" charset="0"/>
                <a:ea typeface="Calibri" panose="020F0502020204030204" pitchFamily="34" charset="0"/>
              </a:rPr>
              <a:t>4x4 Enhanced Pipeline multiplier </a:t>
            </a:r>
            <a:r>
              <a:rPr lang="en-US" sz="2000" b="1" dirty="0">
                <a:solidFill>
                  <a:srgbClr val="000000"/>
                </a:solidFill>
                <a:effectLst/>
                <a:latin typeface="Times New Roman" panose="02020603050405020304" pitchFamily="18" charset="0"/>
                <a:ea typeface="Calibri" panose="020F0502020204030204" pitchFamily="34" charset="0"/>
              </a:rPr>
              <a:t>circuit</a:t>
            </a:r>
            <a:r>
              <a:rPr lang="en-US" sz="2000" b="1" dirty="0">
                <a:solidFill>
                  <a:srgbClr val="000000"/>
                </a:solidFill>
                <a:latin typeface="Times New Roman" panose="02020603050405020304" pitchFamily="18" charset="0"/>
                <a:ea typeface="Calibri" panose="020F0502020204030204" pitchFamily="34" charset="0"/>
              </a:rPr>
              <a:t> observed with the </a:t>
            </a:r>
            <a:r>
              <a:rPr lang="en-US" sz="2000" b="1" dirty="0">
                <a:solidFill>
                  <a:srgbClr val="000000"/>
                </a:solidFill>
                <a:effectLst/>
                <a:latin typeface="Times New Roman" panose="02020603050405020304" pitchFamily="18" charset="0"/>
                <a:ea typeface="Calibri" panose="020F0502020204030204" pitchFamily="34" charset="0"/>
              </a:rPr>
              <a:t>expected result. </a:t>
            </a:r>
            <a:r>
              <a:rPr lang="en-US" sz="2400" b="1" dirty="0">
                <a:solidFill>
                  <a:srgbClr val="000000"/>
                </a:solidFill>
                <a:latin typeface="Times New Roman" panose="02020603050405020304" pitchFamily="18" charset="0"/>
                <a:ea typeface="Calibri" panose="020F0502020204030204" pitchFamily="34" charset="0"/>
              </a:rPr>
              <a:t>2</a:t>
            </a:r>
            <a:r>
              <a:rPr lang="en-US" sz="2400" b="1" baseline="30000" dirty="0">
                <a:solidFill>
                  <a:srgbClr val="000000"/>
                </a:solidFill>
                <a:latin typeface="Times New Roman" panose="02020603050405020304" pitchFamily="18" charset="0"/>
                <a:ea typeface="Calibri" panose="020F0502020204030204" pitchFamily="34" charset="0"/>
              </a:rPr>
              <a:t>nd</a:t>
            </a:r>
            <a:r>
              <a:rPr lang="en-US" sz="2400" b="1" dirty="0">
                <a:solidFill>
                  <a:srgbClr val="000000"/>
                </a:solidFill>
                <a:latin typeface="Times New Roman" panose="02020603050405020304" pitchFamily="18" charset="0"/>
                <a:ea typeface="Calibri" panose="020F0502020204030204" pitchFamily="34" charset="0"/>
              </a:rPr>
              <a:t> </a:t>
            </a:r>
            <a:r>
              <a:rPr lang="en-US" sz="2400" b="1" dirty="0">
                <a:solidFill>
                  <a:srgbClr val="000000"/>
                </a:solidFill>
                <a:effectLst/>
                <a:latin typeface="Times New Roman" panose="02020603050405020304" pitchFamily="18" charset="0"/>
                <a:ea typeface="Calibri" panose="020F0502020204030204" pitchFamily="34" charset="0"/>
              </a:rPr>
              <a:t> test case</a:t>
            </a:r>
            <a:r>
              <a:rPr lang="en-US" sz="2000" b="1" dirty="0">
                <a:solidFill>
                  <a:srgbClr val="000000"/>
                </a:solidFill>
                <a:effectLst/>
                <a:latin typeface="Times New Roman" panose="02020603050405020304" pitchFamily="18" charset="0"/>
                <a:ea typeface="Calibri" panose="020F0502020204030204" pitchFamily="34" charset="0"/>
              </a:rPr>
              <a:t>: 3*6= 18 </a:t>
            </a:r>
            <a:r>
              <a:rPr lang="en-US" sz="2000" b="1" dirty="0">
                <a:solidFill>
                  <a:srgbClr val="000000"/>
                </a:solidFill>
                <a:effectLst/>
                <a:latin typeface="Times New Roman" panose="02020603050405020304" pitchFamily="18" charset="0"/>
                <a:ea typeface="Calibri" panose="020F0502020204030204" pitchFamily="34" charset="0"/>
                <a:sym typeface="Wingdings" panose="05000000000000000000" pitchFamily="2" charset="2"/>
              </a:rPr>
              <a:t> (0011)*(0110) = (10010)</a:t>
            </a:r>
            <a:endParaRPr lang="ar-PS" sz="2000" b="1" dirty="0"/>
          </a:p>
        </p:txBody>
      </p:sp>
      <p:pic>
        <p:nvPicPr>
          <p:cNvPr id="5" name="Content Placeholder 4" descr="Image">
            <a:extLst>
              <a:ext uri="{FF2B5EF4-FFF2-40B4-BE49-F238E27FC236}">
                <a16:creationId xmlns:a16="http://schemas.microsoft.com/office/drawing/2014/main" id="{55B2EED8-665E-E2E0-FD68-7972CAFB085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05917" y="1700773"/>
            <a:ext cx="10222481" cy="4859868"/>
          </a:xfrm>
          <a:prstGeom prst="rect">
            <a:avLst/>
          </a:prstGeom>
          <a:noFill/>
          <a:ln>
            <a:noFill/>
          </a:ln>
        </p:spPr>
      </p:pic>
    </p:spTree>
    <p:extLst>
      <p:ext uri="{BB962C8B-B14F-4D97-AF65-F5344CB8AC3E}">
        <p14:creationId xmlns:p14="http://schemas.microsoft.com/office/powerpoint/2010/main" val="1428002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F8C6-5B63-6B0B-441D-D75E71FA8FFD}"/>
              </a:ext>
            </a:extLst>
          </p:cNvPr>
          <p:cNvSpPr>
            <a:spLocks noGrp="1"/>
          </p:cNvSpPr>
          <p:nvPr>
            <p:ph type="title"/>
          </p:nvPr>
        </p:nvSpPr>
        <p:spPr>
          <a:xfrm>
            <a:off x="1422400" y="-84666"/>
            <a:ext cx="9905998" cy="1049866"/>
          </a:xfrm>
        </p:spPr>
        <p:txBody>
          <a:bodyPr>
            <a:normAutofit fontScale="90000"/>
          </a:bodyPr>
          <a:lstStyle/>
          <a:p>
            <a:br>
              <a:rPr lang="en-US" sz="3600" b="1" dirty="0"/>
            </a:br>
            <a:r>
              <a:rPr lang="en-US" b="1" dirty="0"/>
              <a:t>j</a:t>
            </a:r>
            <a:r>
              <a:rPr lang="en-US" sz="3600" b="1" dirty="0"/>
              <a:t>. </a:t>
            </a:r>
            <a:r>
              <a:rPr lang="en-US" b="1" dirty="0"/>
              <a:t>4x4 Enhanced Pipeline multiplier</a:t>
            </a:r>
            <a:endParaRPr lang="ar-PS" dirty="0"/>
          </a:p>
        </p:txBody>
      </p:sp>
      <p:sp>
        <p:nvSpPr>
          <p:cNvPr id="6" name="TextBox 5">
            <a:extLst>
              <a:ext uri="{FF2B5EF4-FFF2-40B4-BE49-F238E27FC236}">
                <a16:creationId xmlns:a16="http://schemas.microsoft.com/office/drawing/2014/main" id="{75F6F690-7481-A27F-B966-950950C57742}"/>
              </a:ext>
            </a:extLst>
          </p:cNvPr>
          <p:cNvSpPr txBox="1"/>
          <p:nvPr/>
        </p:nvSpPr>
        <p:spPr>
          <a:xfrm>
            <a:off x="1422400" y="931332"/>
            <a:ext cx="10131846" cy="769441"/>
          </a:xfrm>
          <a:prstGeom prst="rect">
            <a:avLst/>
          </a:prstGeom>
          <a:noFill/>
        </p:spPr>
        <p:txBody>
          <a:bodyPr wrap="square">
            <a:spAutoFit/>
          </a:bodyPr>
          <a:lstStyle/>
          <a:p>
            <a:r>
              <a:rPr lang="en-US" sz="2000" b="1" dirty="0">
                <a:solidFill>
                  <a:srgbClr val="000000"/>
                </a:solidFill>
                <a:effectLst/>
                <a:latin typeface="Times New Roman" panose="02020603050405020304" pitchFamily="18" charset="0"/>
                <a:ea typeface="Calibri" panose="020F0502020204030204" pitchFamily="34" charset="0"/>
              </a:rPr>
              <a:t>The simulation of the </a:t>
            </a:r>
            <a:r>
              <a:rPr lang="en-US" sz="2000" b="1" dirty="0">
                <a:solidFill>
                  <a:srgbClr val="000000"/>
                </a:solidFill>
                <a:latin typeface="Times New Roman" panose="02020603050405020304" pitchFamily="18" charset="0"/>
                <a:ea typeface="Calibri" panose="020F0502020204030204" pitchFamily="34" charset="0"/>
              </a:rPr>
              <a:t>4x4 Enhanced Pipeline multiplier </a:t>
            </a:r>
            <a:r>
              <a:rPr lang="en-US" sz="2000" b="1" dirty="0">
                <a:solidFill>
                  <a:srgbClr val="000000"/>
                </a:solidFill>
                <a:effectLst/>
                <a:latin typeface="Times New Roman" panose="02020603050405020304" pitchFamily="18" charset="0"/>
                <a:ea typeface="Calibri" panose="020F0502020204030204" pitchFamily="34" charset="0"/>
              </a:rPr>
              <a:t>circuit</a:t>
            </a:r>
            <a:r>
              <a:rPr lang="en-US" sz="2000" b="1" dirty="0">
                <a:solidFill>
                  <a:srgbClr val="000000"/>
                </a:solidFill>
                <a:latin typeface="Times New Roman" panose="02020603050405020304" pitchFamily="18" charset="0"/>
                <a:ea typeface="Calibri" panose="020F0502020204030204" pitchFamily="34" charset="0"/>
              </a:rPr>
              <a:t> observed with the </a:t>
            </a:r>
            <a:r>
              <a:rPr lang="en-US" sz="2000" b="1" dirty="0">
                <a:solidFill>
                  <a:srgbClr val="000000"/>
                </a:solidFill>
                <a:effectLst/>
                <a:latin typeface="Times New Roman" panose="02020603050405020304" pitchFamily="18" charset="0"/>
                <a:ea typeface="Calibri" panose="020F0502020204030204" pitchFamily="34" charset="0"/>
              </a:rPr>
              <a:t>expected result. </a:t>
            </a:r>
            <a:r>
              <a:rPr lang="en-US" sz="2400" b="1" dirty="0">
                <a:solidFill>
                  <a:srgbClr val="000000"/>
                </a:solidFill>
                <a:effectLst/>
                <a:latin typeface="Times New Roman" panose="02020603050405020304" pitchFamily="18" charset="0"/>
                <a:ea typeface="Calibri" panose="020F0502020204030204" pitchFamily="34" charset="0"/>
              </a:rPr>
              <a:t>3</a:t>
            </a:r>
            <a:r>
              <a:rPr lang="en-US" sz="2400" b="1" baseline="30000" dirty="0">
                <a:solidFill>
                  <a:srgbClr val="000000"/>
                </a:solidFill>
                <a:effectLst/>
                <a:latin typeface="Times New Roman" panose="02020603050405020304" pitchFamily="18" charset="0"/>
                <a:ea typeface="Calibri" panose="020F0502020204030204" pitchFamily="34" charset="0"/>
              </a:rPr>
              <a:t>rd</a:t>
            </a:r>
            <a:r>
              <a:rPr lang="en-US" sz="2400" b="1" dirty="0">
                <a:solidFill>
                  <a:srgbClr val="000000"/>
                </a:solidFill>
                <a:effectLst/>
                <a:latin typeface="Times New Roman" panose="02020603050405020304" pitchFamily="18" charset="0"/>
                <a:ea typeface="Calibri" panose="020F0502020204030204" pitchFamily="34" charset="0"/>
              </a:rPr>
              <a:t>  test case</a:t>
            </a:r>
            <a:r>
              <a:rPr lang="en-US" sz="2000" b="1" dirty="0">
                <a:solidFill>
                  <a:srgbClr val="000000"/>
                </a:solidFill>
                <a:effectLst/>
                <a:latin typeface="Times New Roman" panose="02020603050405020304" pitchFamily="18" charset="0"/>
                <a:ea typeface="Calibri" panose="020F0502020204030204" pitchFamily="34" charset="0"/>
              </a:rPr>
              <a:t>: 4*5= 20 </a:t>
            </a:r>
            <a:r>
              <a:rPr lang="en-US" sz="2000" b="1" dirty="0">
                <a:solidFill>
                  <a:srgbClr val="000000"/>
                </a:solidFill>
                <a:effectLst/>
                <a:latin typeface="Times New Roman" panose="02020603050405020304" pitchFamily="18" charset="0"/>
                <a:ea typeface="Calibri" panose="020F0502020204030204" pitchFamily="34" charset="0"/>
                <a:sym typeface="Wingdings" panose="05000000000000000000" pitchFamily="2" charset="2"/>
              </a:rPr>
              <a:t> (0100)*(0101) = (10100)</a:t>
            </a:r>
            <a:endParaRPr lang="ar-PS" sz="2000" b="1" dirty="0"/>
          </a:p>
        </p:txBody>
      </p:sp>
      <p:pic>
        <p:nvPicPr>
          <p:cNvPr id="8" name="Content Placeholder 7" descr="Image">
            <a:extLst>
              <a:ext uri="{FF2B5EF4-FFF2-40B4-BE49-F238E27FC236}">
                <a16:creationId xmlns:a16="http://schemas.microsoft.com/office/drawing/2014/main" id="{87133807-0003-4857-F6F3-90D41A937B2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1" y="1700773"/>
            <a:ext cx="9905997" cy="4693873"/>
          </a:xfrm>
          <a:prstGeom prst="rect">
            <a:avLst/>
          </a:prstGeom>
          <a:noFill/>
          <a:ln>
            <a:noFill/>
          </a:ln>
        </p:spPr>
      </p:pic>
    </p:spTree>
    <p:extLst>
      <p:ext uri="{BB962C8B-B14F-4D97-AF65-F5344CB8AC3E}">
        <p14:creationId xmlns:p14="http://schemas.microsoft.com/office/powerpoint/2010/main" val="1559575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CA05-71EB-C1A9-BF1F-C01293606A12}"/>
              </a:ext>
            </a:extLst>
          </p:cNvPr>
          <p:cNvSpPr>
            <a:spLocks noGrp="1"/>
          </p:cNvSpPr>
          <p:nvPr>
            <p:ph type="title"/>
          </p:nvPr>
        </p:nvSpPr>
        <p:spPr>
          <a:xfrm>
            <a:off x="1141412" y="262918"/>
            <a:ext cx="9905998" cy="990149"/>
          </a:xfrm>
        </p:spPr>
        <p:txBody>
          <a:bodyPr>
            <a:normAutofit fontScale="90000"/>
          </a:bodyPr>
          <a:lstStyle/>
          <a:p>
            <a:r>
              <a:rPr lang="en-US" b="1" dirty="0"/>
              <a:t>POWER AND DELAY OPTIMIZATION</a:t>
            </a:r>
            <a:br>
              <a:rPr lang="en-US" b="1" dirty="0"/>
            </a:br>
            <a:r>
              <a:rPr lang="en-US" b="1" dirty="0"/>
              <a:t>max power</a:t>
            </a:r>
            <a:endParaRPr lang="ar-PS" b="1" dirty="0"/>
          </a:p>
        </p:txBody>
      </p:sp>
      <p:pic>
        <p:nvPicPr>
          <p:cNvPr id="6" name="Content Placeholder 5" descr="Image">
            <a:extLst>
              <a:ext uri="{FF2B5EF4-FFF2-40B4-BE49-F238E27FC236}">
                <a16:creationId xmlns:a16="http://schemas.microsoft.com/office/drawing/2014/main" id="{F0B209AC-A58C-13C3-89DC-38D8CD17143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26270" y="1715338"/>
            <a:ext cx="7353196" cy="5142662"/>
          </a:xfrm>
          <a:prstGeom prst="rect">
            <a:avLst/>
          </a:prstGeom>
          <a:noFill/>
          <a:ln>
            <a:noFill/>
          </a:ln>
        </p:spPr>
      </p:pic>
      <p:sp>
        <p:nvSpPr>
          <p:cNvPr id="8" name="TextBox 7">
            <a:extLst>
              <a:ext uri="{FF2B5EF4-FFF2-40B4-BE49-F238E27FC236}">
                <a16:creationId xmlns:a16="http://schemas.microsoft.com/office/drawing/2014/main" id="{CBD88ECA-F126-DD10-3D72-445FD03A5457}"/>
              </a:ext>
            </a:extLst>
          </p:cNvPr>
          <p:cNvSpPr txBox="1"/>
          <p:nvPr/>
        </p:nvSpPr>
        <p:spPr>
          <a:xfrm>
            <a:off x="4237567" y="829733"/>
            <a:ext cx="6464300" cy="707886"/>
          </a:xfrm>
          <a:prstGeom prst="rect">
            <a:avLst/>
          </a:prstGeom>
          <a:noFill/>
        </p:spPr>
        <p:txBody>
          <a:bodyPr wrap="square">
            <a:spAutoFit/>
          </a:bodyPr>
          <a:lstStyle/>
          <a:p>
            <a:r>
              <a:rPr lang="en-US" sz="2000" b="1" dirty="0">
                <a:solidFill>
                  <a:srgbClr val="000000"/>
                </a:solidFill>
                <a:effectLst/>
                <a:latin typeface="Times New Roman" panose="02020603050405020304" pitchFamily="18" charset="0"/>
                <a:ea typeface="Calibri" panose="020F0502020204030204" pitchFamily="34" charset="0"/>
              </a:rPr>
              <a:t>the max power was measured by using a cursor in the curve of V*I, the result 3.4574496 </a:t>
            </a:r>
            <a:r>
              <a:rPr lang="en-US" sz="2000" b="1" dirty="0" err="1">
                <a:solidFill>
                  <a:srgbClr val="000000"/>
                </a:solidFill>
                <a:effectLst/>
                <a:latin typeface="Times New Roman" panose="02020603050405020304" pitchFamily="18" charset="0"/>
                <a:ea typeface="Calibri" panose="020F0502020204030204" pitchFamily="34" charset="0"/>
              </a:rPr>
              <a:t>mW</a:t>
            </a:r>
            <a:r>
              <a:rPr lang="en-US" sz="2000" b="1" dirty="0">
                <a:solidFill>
                  <a:srgbClr val="000000"/>
                </a:solidFill>
                <a:effectLst/>
                <a:latin typeface="Times New Roman" panose="02020603050405020304" pitchFamily="18" charset="0"/>
                <a:ea typeface="Calibri" panose="020F0502020204030204" pitchFamily="34" charset="0"/>
              </a:rPr>
              <a:t> was observed</a:t>
            </a:r>
            <a:endParaRPr lang="ar-PS" sz="2000" b="1" dirty="0"/>
          </a:p>
        </p:txBody>
      </p:sp>
    </p:spTree>
    <p:extLst>
      <p:ext uri="{BB962C8B-B14F-4D97-AF65-F5344CB8AC3E}">
        <p14:creationId xmlns:p14="http://schemas.microsoft.com/office/powerpoint/2010/main" val="1354714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CA05-71EB-C1A9-BF1F-C01293606A12}"/>
              </a:ext>
            </a:extLst>
          </p:cNvPr>
          <p:cNvSpPr>
            <a:spLocks noGrp="1"/>
          </p:cNvSpPr>
          <p:nvPr>
            <p:ph type="title"/>
          </p:nvPr>
        </p:nvSpPr>
        <p:spPr>
          <a:xfrm>
            <a:off x="1141412" y="262918"/>
            <a:ext cx="9905998" cy="990149"/>
          </a:xfrm>
        </p:spPr>
        <p:txBody>
          <a:bodyPr>
            <a:normAutofit/>
          </a:bodyPr>
          <a:lstStyle/>
          <a:p>
            <a:r>
              <a:rPr lang="en-US" b="1" dirty="0"/>
              <a:t>min power</a:t>
            </a:r>
            <a:endParaRPr lang="ar-PS" b="1" dirty="0"/>
          </a:p>
        </p:txBody>
      </p:sp>
      <p:sp>
        <p:nvSpPr>
          <p:cNvPr id="8" name="TextBox 7">
            <a:extLst>
              <a:ext uri="{FF2B5EF4-FFF2-40B4-BE49-F238E27FC236}">
                <a16:creationId xmlns:a16="http://schemas.microsoft.com/office/drawing/2014/main" id="{CBD88ECA-F126-DD10-3D72-445FD03A5457}"/>
              </a:ext>
            </a:extLst>
          </p:cNvPr>
          <p:cNvSpPr txBox="1"/>
          <p:nvPr/>
        </p:nvSpPr>
        <p:spPr>
          <a:xfrm>
            <a:off x="4271434" y="545181"/>
            <a:ext cx="6464300" cy="707886"/>
          </a:xfrm>
          <a:prstGeom prst="rect">
            <a:avLst/>
          </a:prstGeom>
          <a:noFill/>
        </p:spPr>
        <p:txBody>
          <a:bodyPr wrap="square">
            <a:spAutoFit/>
          </a:bodyPr>
          <a:lstStyle/>
          <a:p>
            <a:r>
              <a:rPr lang="en-US" sz="2000" b="1" dirty="0">
                <a:solidFill>
                  <a:srgbClr val="000000"/>
                </a:solidFill>
                <a:effectLst/>
                <a:latin typeface="Times New Roman" panose="02020603050405020304" pitchFamily="18" charset="0"/>
                <a:ea typeface="Calibri" panose="020F0502020204030204" pitchFamily="34" charset="0"/>
              </a:rPr>
              <a:t>the min power was measured by using a cursor in the curve of V*I, the result 30.49384 </a:t>
            </a:r>
            <a:r>
              <a:rPr lang="en-US" sz="2000" b="1" dirty="0" err="1">
                <a:solidFill>
                  <a:srgbClr val="000000"/>
                </a:solidFill>
                <a:effectLst/>
                <a:latin typeface="Times New Roman" panose="02020603050405020304" pitchFamily="18" charset="0"/>
                <a:ea typeface="Calibri" panose="020F0502020204030204" pitchFamily="34" charset="0"/>
              </a:rPr>
              <a:t>uW</a:t>
            </a:r>
            <a:r>
              <a:rPr lang="en-US" sz="2000" b="1" dirty="0">
                <a:solidFill>
                  <a:srgbClr val="000000"/>
                </a:solidFill>
                <a:effectLst/>
                <a:latin typeface="Times New Roman" panose="02020603050405020304" pitchFamily="18" charset="0"/>
                <a:ea typeface="Calibri" panose="020F0502020204030204" pitchFamily="34" charset="0"/>
              </a:rPr>
              <a:t> was observed</a:t>
            </a:r>
            <a:endParaRPr lang="ar-PS" sz="2000" b="1" dirty="0"/>
          </a:p>
        </p:txBody>
      </p:sp>
      <p:pic>
        <p:nvPicPr>
          <p:cNvPr id="5" name="Content Placeholder 4" descr="Image">
            <a:extLst>
              <a:ext uri="{FF2B5EF4-FFF2-40B4-BE49-F238E27FC236}">
                <a16:creationId xmlns:a16="http://schemas.microsoft.com/office/drawing/2014/main" id="{2EB09863-370C-9A8B-2523-8B36BA1BC68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5894" y="1535330"/>
            <a:ext cx="6797034" cy="5343062"/>
          </a:xfrm>
          <a:prstGeom prst="rect">
            <a:avLst/>
          </a:prstGeom>
          <a:noFill/>
          <a:ln>
            <a:noFill/>
          </a:ln>
        </p:spPr>
      </p:pic>
    </p:spTree>
    <p:extLst>
      <p:ext uri="{BB962C8B-B14F-4D97-AF65-F5344CB8AC3E}">
        <p14:creationId xmlns:p14="http://schemas.microsoft.com/office/powerpoint/2010/main" val="927237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CA05-71EB-C1A9-BF1F-C01293606A12}"/>
              </a:ext>
            </a:extLst>
          </p:cNvPr>
          <p:cNvSpPr>
            <a:spLocks noGrp="1"/>
          </p:cNvSpPr>
          <p:nvPr>
            <p:ph type="title"/>
          </p:nvPr>
        </p:nvSpPr>
        <p:spPr>
          <a:xfrm>
            <a:off x="1143001" y="0"/>
            <a:ext cx="9905998" cy="990149"/>
          </a:xfrm>
        </p:spPr>
        <p:txBody>
          <a:bodyPr>
            <a:normAutofit/>
          </a:bodyPr>
          <a:lstStyle/>
          <a:p>
            <a:r>
              <a:rPr lang="en-US" b="1" dirty="0"/>
              <a:t>Rise time delay</a:t>
            </a:r>
            <a:endParaRPr lang="ar-PS" b="1" dirty="0"/>
          </a:p>
        </p:txBody>
      </p:sp>
      <p:sp>
        <p:nvSpPr>
          <p:cNvPr id="8" name="TextBox 7">
            <a:extLst>
              <a:ext uri="{FF2B5EF4-FFF2-40B4-BE49-F238E27FC236}">
                <a16:creationId xmlns:a16="http://schemas.microsoft.com/office/drawing/2014/main" id="{CBD88ECA-F126-DD10-3D72-445FD03A5457}"/>
              </a:ext>
            </a:extLst>
          </p:cNvPr>
          <p:cNvSpPr txBox="1"/>
          <p:nvPr/>
        </p:nvSpPr>
        <p:spPr>
          <a:xfrm>
            <a:off x="4322234" y="574327"/>
            <a:ext cx="6464300" cy="1015663"/>
          </a:xfrm>
          <a:prstGeom prst="rect">
            <a:avLst/>
          </a:prstGeom>
          <a:noFill/>
        </p:spPr>
        <p:txBody>
          <a:bodyPr wrap="square">
            <a:spAutoFit/>
          </a:bodyPr>
          <a:lstStyle/>
          <a:p>
            <a:r>
              <a:rPr lang="en-US" sz="2000" b="1" dirty="0">
                <a:solidFill>
                  <a:srgbClr val="000000"/>
                </a:solidFill>
                <a:effectLst/>
                <a:latin typeface="Times New Roman" panose="02020603050405020304" pitchFamily="18" charset="0"/>
                <a:ea typeface="Calibri" panose="020F0502020204030204" pitchFamily="34" charset="0"/>
              </a:rPr>
              <a:t>two cursors were used to measure the difference at the rising time in the curve.</a:t>
            </a:r>
            <a:br>
              <a:rPr lang="en-US" sz="2000" b="1" dirty="0">
                <a:solidFill>
                  <a:srgbClr val="000000"/>
                </a:solidFill>
                <a:effectLst/>
                <a:latin typeface="Times New Roman" panose="02020603050405020304" pitchFamily="18" charset="0"/>
                <a:ea typeface="Calibri" panose="020F0502020204030204" pitchFamily="34" charset="0"/>
              </a:rPr>
            </a:br>
            <a:r>
              <a:rPr lang="en-US" sz="2000" b="1" dirty="0">
                <a:solidFill>
                  <a:srgbClr val="000000"/>
                </a:solidFill>
                <a:effectLst/>
                <a:latin typeface="Times New Roman" panose="02020603050405020304" pitchFamily="18" charset="0"/>
                <a:ea typeface="Calibri" panose="020F0502020204030204" pitchFamily="34" charset="0"/>
              </a:rPr>
              <a:t>the value of rise time delay is 1.2048495ns </a:t>
            </a:r>
            <a:endParaRPr lang="ar-PS" sz="2000" b="1" dirty="0"/>
          </a:p>
        </p:txBody>
      </p:sp>
      <p:pic>
        <p:nvPicPr>
          <p:cNvPr id="12" name="Content Placeholder 11">
            <a:extLst>
              <a:ext uri="{FF2B5EF4-FFF2-40B4-BE49-F238E27FC236}">
                <a16:creationId xmlns:a16="http://schemas.microsoft.com/office/drawing/2014/main" id="{CA398407-D909-33EE-53F2-961F135F9900}"/>
              </a:ext>
            </a:extLst>
          </p:cNvPr>
          <p:cNvPicPr>
            <a:picLocks noGrp="1" noChangeAspect="1"/>
          </p:cNvPicPr>
          <p:nvPr>
            <p:ph idx="1"/>
          </p:nvPr>
        </p:nvPicPr>
        <p:blipFill>
          <a:blip r:embed="rId2"/>
          <a:stretch>
            <a:fillRect/>
          </a:stretch>
        </p:blipFill>
        <p:spPr>
          <a:xfrm>
            <a:off x="2060065" y="1589991"/>
            <a:ext cx="8577258" cy="5177486"/>
          </a:xfrm>
        </p:spPr>
      </p:pic>
    </p:spTree>
    <p:extLst>
      <p:ext uri="{BB962C8B-B14F-4D97-AF65-F5344CB8AC3E}">
        <p14:creationId xmlns:p14="http://schemas.microsoft.com/office/powerpoint/2010/main" val="788750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6A83F-7127-168C-FDA8-B770417FFFCD}"/>
              </a:ext>
            </a:extLst>
          </p:cNvPr>
          <p:cNvSpPr>
            <a:spLocks noGrp="1"/>
          </p:cNvSpPr>
          <p:nvPr>
            <p:ph type="title"/>
          </p:nvPr>
        </p:nvSpPr>
        <p:spPr>
          <a:xfrm>
            <a:off x="777240" y="-78884"/>
            <a:ext cx="10514011" cy="1511444"/>
          </a:xfrm>
        </p:spPr>
        <p:txBody>
          <a:bodyPr>
            <a:normAutofit/>
          </a:bodyPr>
          <a:lstStyle/>
          <a:p>
            <a:r>
              <a:rPr lang="en-US" b="1" dirty="0"/>
              <a:t> Design and Implementation</a:t>
            </a:r>
            <a:br>
              <a:rPr lang="en-US" b="1" dirty="0"/>
            </a:br>
            <a:r>
              <a:rPr lang="en-US" sz="2800" b="1" dirty="0"/>
              <a:t>Invertor</a:t>
            </a:r>
            <a:r>
              <a:rPr lang="en-US" sz="2800" dirty="0"/>
              <a:t> </a:t>
            </a:r>
            <a:r>
              <a:rPr lang="en-US" sz="2800" dirty="0">
                <a:sym typeface="Wingdings" panose="05000000000000000000" pitchFamily="2" charset="2"/>
              </a:rPr>
              <a:t></a:t>
            </a:r>
            <a:r>
              <a:rPr lang="en-US" sz="2800" dirty="0"/>
              <a:t> Schematics and Layout design</a:t>
            </a:r>
            <a:endParaRPr lang="ar-PS" dirty="0"/>
          </a:p>
        </p:txBody>
      </p:sp>
      <p:pic>
        <p:nvPicPr>
          <p:cNvPr id="4" name="Content Placeholder 3">
            <a:extLst>
              <a:ext uri="{FF2B5EF4-FFF2-40B4-BE49-F238E27FC236}">
                <a16:creationId xmlns:a16="http://schemas.microsoft.com/office/drawing/2014/main" id="{C0B952CC-085F-D428-693D-BB4895B00B0C}"/>
              </a:ext>
            </a:extLst>
          </p:cNvPr>
          <p:cNvPicPr>
            <a:picLocks noGrp="1" noChangeAspect="1"/>
          </p:cNvPicPr>
          <p:nvPr>
            <p:ph idx="1"/>
          </p:nvPr>
        </p:nvPicPr>
        <p:blipFill>
          <a:blip r:embed="rId2"/>
          <a:stretch>
            <a:fillRect/>
          </a:stretch>
        </p:blipFill>
        <p:spPr>
          <a:xfrm>
            <a:off x="7199798" y="1600198"/>
            <a:ext cx="1647883" cy="3123580"/>
          </a:xfrm>
          <a:prstGeom prst="rect">
            <a:avLst/>
          </a:prstGeom>
        </p:spPr>
      </p:pic>
      <p:pic>
        <p:nvPicPr>
          <p:cNvPr id="6" name="Picture 5">
            <a:extLst>
              <a:ext uri="{FF2B5EF4-FFF2-40B4-BE49-F238E27FC236}">
                <a16:creationId xmlns:a16="http://schemas.microsoft.com/office/drawing/2014/main" id="{20425A4F-5312-16EF-6FDB-83F776D7F3BC}"/>
              </a:ext>
            </a:extLst>
          </p:cNvPr>
          <p:cNvPicPr>
            <a:picLocks noChangeAspect="1"/>
          </p:cNvPicPr>
          <p:nvPr/>
        </p:nvPicPr>
        <p:blipFill>
          <a:blip r:embed="rId3"/>
          <a:stretch>
            <a:fillRect/>
          </a:stretch>
        </p:blipFill>
        <p:spPr>
          <a:xfrm>
            <a:off x="1337024" y="1600198"/>
            <a:ext cx="5520976" cy="3123580"/>
          </a:xfrm>
          <a:prstGeom prst="rect">
            <a:avLst/>
          </a:prstGeom>
        </p:spPr>
      </p:pic>
    </p:spTree>
    <p:extLst>
      <p:ext uri="{BB962C8B-B14F-4D97-AF65-F5344CB8AC3E}">
        <p14:creationId xmlns:p14="http://schemas.microsoft.com/office/powerpoint/2010/main" val="2631231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CA05-71EB-C1A9-BF1F-C01293606A12}"/>
              </a:ext>
            </a:extLst>
          </p:cNvPr>
          <p:cNvSpPr>
            <a:spLocks noGrp="1"/>
          </p:cNvSpPr>
          <p:nvPr>
            <p:ph type="title"/>
          </p:nvPr>
        </p:nvSpPr>
        <p:spPr>
          <a:xfrm>
            <a:off x="1143001" y="0"/>
            <a:ext cx="9905998" cy="990149"/>
          </a:xfrm>
        </p:spPr>
        <p:txBody>
          <a:bodyPr>
            <a:normAutofit/>
          </a:bodyPr>
          <a:lstStyle/>
          <a:p>
            <a:r>
              <a:rPr lang="en-US" b="1" dirty="0"/>
              <a:t>fall time delay</a:t>
            </a:r>
            <a:endParaRPr lang="ar-PS" b="1" dirty="0"/>
          </a:p>
        </p:txBody>
      </p:sp>
      <p:sp>
        <p:nvSpPr>
          <p:cNvPr id="8" name="TextBox 7">
            <a:extLst>
              <a:ext uri="{FF2B5EF4-FFF2-40B4-BE49-F238E27FC236}">
                <a16:creationId xmlns:a16="http://schemas.microsoft.com/office/drawing/2014/main" id="{CBD88ECA-F126-DD10-3D72-445FD03A5457}"/>
              </a:ext>
            </a:extLst>
          </p:cNvPr>
          <p:cNvSpPr txBox="1"/>
          <p:nvPr/>
        </p:nvSpPr>
        <p:spPr>
          <a:xfrm>
            <a:off x="4322234" y="574327"/>
            <a:ext cx="6464300" cy="1015663"/>
          </a:xfrm>
          <a:prstGeom prst="rect">
            <a:avLst/>
          </a:prstGeom>
          <a:noFill/>
        </p:spPr>
        <p:txBody>
          <a:bodyPr wrap="square">
            <a:spAutoFit/>
          </a:bodyPr>
          <a:lstStyle/>
          <a:p>
            <a:r>
              <a:rPr lang="en-US" sz="2000" b="1" dirty="0">
                <a:solidFill>
                  <a:srgbClr val="000000"/>
                </a:solidFill>
                <a:effectLst/>
                <a:latin typeface="Times New Roman" panose="02020603050405020304" pitchFamily="18" charset="0"/>
                <a:ea typeface="Calibri" panose="020F0502020204030204" pitchFamily="34" charset="0"/>
              </a:rPr>
              <a:t>two cursors were used to measure the difference at the falling time in the curve.</a:t>
            </a:r>
            <a:br>
              <a:rPr lang="en-US" sz="2000" b="1" dirty="0">
                <a:solidFill>
                  <a:srgbClr val="000000"/>
                </a:solidFill>
                <a:effectLst/>
                <a:latin typeface="Times New Roman" panose="02020603050405020304" pitchFamily="18" charset="0"/>
                <a:ea typeface="Calibri" panose="020F0502020204030204" pitchFamily="34" charset="0"/>
              </a:rPr>
            </a:br>
            <a:r>
              <a:rPr lang="en-US" sz="2000" b="1" dirty="0">
                <a:solidFill>
                  <a:srgbClr val="000000"/>
                </a:solidFill>
                <a:effectLst/>
                <a:latin typeface="Times New Roman" panose="02020603050405020304" pitchFamily="18" charset="0"/>
                <a:ea typeface="Calibri" panose="020F0502020204030204" pitchFamily="34" charset="0"/>
              </a:rPr>
              <a:t>the value of fall time delay is </a:t>
            </a:r>
            <a:r>
              <a:rPr lang="en-US" sz="1800" b="1" dirty="0">
                <a:solidFill>
                  <a:srgbClr val="000000"/>
                </a:solidFill>
                <a:effectLst/>
                <a:latin typeface="Times New Roman" panose="02020603050405020304" pitchFamily="18" charset="0"/>
                <a:ea typeface="Calibri" panose="020F0502020204030204" pitchFamily="34" charset="0"/>
              </a:rPr>
              <a:t>1.0147715ns. </a:t>
            </a:r>
            <a:endParaRPr lang="ar-PS" sz="2000" b="1" dirty="0"/>
          </a:p>
        </p:txBody>
      </p:sp>
      <p:pic>
        <p:nvPicPr>
          <p:cNvPr id="6" name="Content Placeholder 5">
            <a:extLst>
              <a:ext uri="{FF2B5EF4-FFF2-40B4-BE49-F238E27FC236}">
                <a16:creationId xmlns:a16="http://schemas.microsoft.com/office/drawing/2014/main" id="{2E3BC242-EC75-14FF-79A7-FF8EEA52A419}"/>
              </a:ext>
            </a:extLst>
          </p:cNvPr>
          <p:cNvPicPr>
            <a:picLocks noGrp="1" noChangeAspect="1"/>
          </p:cNvPicPr>
          <p:nvPr>
            <p:ph idx="1"/>
          </p:nvPr>
        </p:nvPicPr>
        <p:blipFill>
          <a:blip r:embed="rId2"/>
          <a:stretch>
            <a:fillRect/>
          </a:stretch>
        </p:blipFill>
        <p:spPr>
          <a:xfrm>
            <a:off x="1889526" y="1736609"/>
            <a:ext cx="9320341" cy="5121391"/>
          </a:xfrm>
        </p:spPr>
      </p:pic>
    </p:spTree>
    <p:extLst>
      <p:ext uri="{BB962C8B-B14F-4D97-AF65-F5344CB8AC3E}">
        <p14:creationId xmlns:p14="http://schemas.microsoft.com/office/powerpoint/2010/main" val="3615516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F5EC-C139-0292-BD9D-57C9B027EE80}"/>
              </a:ext>
            </a:extLst>
          </p:cNvPr>
          <p:cNvSpPr>
            <a:spLocks noGrp="1"/>
          </p:cNvSpPr>
          <p:nvPr>
            <p:ph type="title"/>
          </p:nvPr>
        </p:nvSpPr>
        <p:spPr>
          <a:xfrm>
            <a:off x="1818746" y="251941"/>
            <a:ext cx="9905998" cy="753082"/>
          </a:xfrm>
        </p:spPr>
        <p:txBody>
          <a:bodyPr/>
          <a:lstStyle/>
          <a:p>
            <a:r>
              <a:rPr lang="en-US" b="1" dirty="0"/>
              <a:t>Comparison table  </a:t>
            </a:r>
            <a:endParaRPr lang="ar-PS" b="1" dirty="0"/>
          </a:p>
        </p:txBody>
      </p:sp>
      <p:graphicFrame>
        <p:nvGraphicFramePr>
          <p:cNvPr id="5" name="Content Placeholder 4">
            <a:extLst>
              <a:ext uri="{FF2B5EF4-FFF2-40B4-BE49-F238E27FC236}">
                <a16:creationId xmlns:a16="http://schemas.microsoft.com/office/drawing/2014/main" id="{B70B0714-5D6F-F249-61B7-17D6FA739EDA}"/>
              </a:ext>
            </a:extLst>
          </p:cNvPr>
          <p:cNvGraphicFramePr>
            <a:graphicFrameLocks noGrp="1"/>
          </p:cNvGraphicFramePr>
          <p:nvPr>
            <p:ph idx="1"/>
            <p:extLst>
              <p:ext uri="{D42A27DB-BD31-4B8C-83A1-F6EECF244321}">
                <p14:modId xmlns:p14="http://schemas.microsoft.com/office/powerpoint/2010/main" val="3444805593"/>
              </p:ext>
            </p:extLst>
          </p:nvPr>
        </p:nvGraphicFramePr>
        <p:xfrm>
          <a:off x="2700814" y="2326672"/>
          <a:ext cx="6790372" cy="3617777"/>
        </p:xfrm>
        <a:graphic>
          <a:graphicData uri="http://schemas.openxmlformats.org/drawingml/2006/table">
            <a:tbl>
              <a:tblPr firstRow="1" firstCol="1" bandRow="1">
                <a:tableStyleId>{5C22544A-7EE6-4342-B048-85BDC9FD1C3A}</a:tableStyleId>
              </a:tblPr>
              <a:tblGrid>
                <a:gridCol w="1257897">
                  <a:extLst>
                    <a:ext uri="{9D8B030D-6E8A-4147-A177-3AD203B41FA5}">
                      <a16:colId xmlns:a16="http://schemas.microsoft.com/office/drawing/2014/main" val="3994125769"/>
                    </a:ext>
                  </a:extLst>
                </a:gridCol>
                <a:gridCol w="1632617">
                  <a:extLst>
                    <a:ext uri="{9D8B030D-6E8A-4147-A177-3AD203B41FA5}">
                      <a16:colId xmlns:a16="http://schemas.microsoft.com/office/drawing/2014/main" val="1706102788"/>
                    </a:ext>
                  </a:extLst>
                </a:gridCol>
                <a:gridCol w="1696962">
                  <a:extLst>
                    <a:ext uri="{9D8B030D-6E8A-4147-A177-3AD203B41FA5}">
                      <a16:colId xmlns:a16="http://schemas.microsoft.com/office/drawing/2014/main" val="2477828999"/>
                    </a:ext>
                  </a:extLst>
                </a:gridCol>
                <a:gridCol w="2202896">
                  <a:extLst>
                    <a:ext uri="{9D8B030D-6E8A-4147-A177-3AD203B41FA5}">
                      <a16:colId xmlns:a16="http://schemas.microsoft.com/office/drawing/2014/main" val="1773710811"/>
                    </a:ext>
                  </a:extLst>
                </a:gridCol>
              </a:tblGrid>
              <a:tr h="908758">
                <a:tc>
                  <a:txBody>
                    <a:bodyPr/>
                    <a:lstStyle/>
                    <a:p>
                      <a:pPr indent="120015" algn="ctr">
                        <a:lnSpc>
                          <a:spcPct val="103000"/>
                        </a:lnSpc>
                        <a:spcAft>
                          <a:spcPts val="25"/>
                        </a:spcAft>
                        <a:tabLst>
                          <a:tab pos="594360" algn="l"/>
                        </a:tabLst>
                      </a:pPr>
                      <a:r>
                        <a:rPr lang="en-US" sz="1600" b="1" kern="0" dirty="0">
                          <a:effectLst/>
                        </a:rPr>
                        <a:t> </a:t>
                      </a:r>
                      <a:endParaRPr lang="en-US" sz="1600" b="1" kern="100" dirty="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tc>
                  <a:txBody>
                    <a:bodyPr/>
                    <a:lstStyle/>
                    <a:p>
                      <a:pPr indent="120015" algn="ctr">
                        <a:lnSpc>
                          <a:spcPct val="103000"/>
                        </a:lnSpc>
                        <a:spcAft>
                          <a:spcPts val="25"/>
                        </a:spcAft>
                        <a:tabLst>
                          <a:tab pos="594360" algn="l"/>
                        </a:tabLst>
                      </a:pPr>
                      <a:r>
                        <a:rPr lang="en-US" sz="1600" b="1" kern="0" dirty="0">
                          <a:effectLst/>
                        </a:rPr>
                        <a:t>Conventional 90-T</a:t>
                      </a:r>
                      <a:br>
                        <a:rPr lang="en-US" sz="1600" b="1" kern="0" dirty="0">
                          <a:effectLst/>
                        </a:rPr>
                      </a:br>
                      <a:r>
                        <a:rPr lang="en-US" sz="1600" b="1" kern="0" dirty="0">
                          <a:effectLst/>
                        </a:rPr>
                        <a:t>4x4 multiplier</a:t>
                      </a:r>
                      <a:endParaRPr lang="en-US" sz="1600" b="1" kern="100" dirty="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tc>
                  <a:txBody>
                    <a:bodyPr/>
                    <a:lstStyle/>
                    <a:p>
                      <a:pPr indent="120015" algn="ctr">
                        <a:lnSpc>
                          <a:spcPct val="103000"/>
                        </a:lnSpc>
                        <a:spcAft>
                          <a:spcPts val="25"/>
                        </a:spcAft>
                        <a:tabLst>
                          <a:tab pos="594360" algn="l"/>
                        </a:tabLst>
                      </a:pPr>
                      <a:r>
                        <a:rPr lang="en-US" sz="1600" b="1" kern="0">
                          <a:effectLst/>
                        </a:rPr>
                        <a:t>Proposed 4x4 multiplier</a:t>
                      </a:r>
                      <a:endParaRPr lang="en-US" sz="1600" b="1" kern="10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tc>
                  <a:txBody>
                    <a:bodyPr/>
                    <a:lstStyle/>
                    <a:p>
                      <a:pPr indent="120015" algn="ctr">
                        <a:lnSpc>
                          <a:spcPct val="103000"/>
                        </a:lnSpc>
                        <a:spcAft>
                          <a:spcPts val="25"/>
                        </a:spcAft>
                        <a:tabLst>
                          <a:tab pos="594360" algn="l"/>
                        </a:tabLst>
                      </a:pPr>
                      <a:r>
                        <a:rPr lang="en-US" sz="1600" b="1" kern="0">
                          <a:effectLst/>
                        </a:rPr>
                        <a:t>4x4 Enhanced Pipeline multiplier (our design)</a:t>
                      </a:r>
                      <a:endParaRPr lang="en-US" sz="1600" b="1" kern="10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2087238229"/>
                  </a:ext>
                </a:extLst>
              </a:tr>
              <a:tr h="450065">
                <a:tc>
                  <a:txBody>
                    <a:bodyPr/>
                    <a:lstStyle/>
                    <a:p>
                      <a:pPr indent="120015" algn="ctr">
                        <a:lnSpc>
                          <a:spcPct val="103000"/>
                        </a:lnSpc>
                        <a:spcAft>
                          <a:spcPts val="25"/>
                        </a:spcAft>
                        <a:tabLst>
                          <a:tab pos="594360" algn="l"/>
                        </a:tabLst>
                      </a:pPr>
                      <a:r>
                        <a:rPr lang="en-US" sz="1600" b="1" kern="0">
                          <a:effectLst/>
                        </a:rPr>
                        <a:t>Avg. Power</a:t>
                      </a:r>
                      <a:endParaRPr lang="en-US" sz="1600" b="1" kern="10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tc>
                  <a:txBody>
                    <a:bodyPr/>
                    <a:lstStyle/>
                    <a:p>
                      <a:pPr indent="120015" algn="ctr">
                        <a:lnSpc>
                          <a:spcPct val="103000"/>
                        </a:lnSpc>
                        <a:spcAft>
                          <a:spcPts val="25"/>
                        </a:spcAft>
                        <a:tabLst>
                          <a:tab pos="594360" algn="l"/>
                        </a:tabLst>
                      </a:pPr>
                      <a:r>
                        <a:rPr lang="en-US" sz="1600" b="1" kern="0" dirty="0">
                          <a:effectLst/>
                        </a:rPr>
                        <a:t>18.15621 mw</a:t>
                      </a:r>
                      <a:endParaRPr lang="en-US" sz="1600" b="1" kern="100" dirty="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tc>
                  <a:txBody>
                    <a:bodyPr/>
                    <a:lstStyle/>
                    <a:p>
                      <a:pPr indent="120015" algn="ctr">
                        <a:lnSpc>
                          <a:spcPct val="103000"/>
                        </a:lnSpc>
                        <a:spcAft>
                          <a:spcPts val="25"/>
                        </a:spcAft>
                        <a:tabLst>
                          <a:tab pos="594360" algn="l"/>
                        </a:tabLst>
                      </a:pPr>
                      <a:r>
                        <a:rPr lang="en-US" sz="1600" b="1" kern="0">
                          <a:effectLst/>
                        </a:rPr>
                        <a:t>14.32673 mw</a:t>
                      </a:r>
                      <a:endParaRPr lang="en-US" sz="1600" b="1" kern="10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tc>
                  <a:txBody>
                    <a:bodyPr/>
                    <a:lstStyle/>
                    <a:p>
                      <a:pPr indent="120015" algn="ctr">
                        <a:lnSpc>
                          <a:spcPct val="103000"/>
                        </a:lnSpc>
                        <a:spcAft>
                          <a:spcPts val="25"/>
                        </a:spcAft>
                        <a:tabLst>
                          <a:tab pos="594360" algn="l"/>
                        </a:tabLst>
                      </a:pPr>
                      <a:r>
                        <a:rPr lang="en-US" sz="1600" b="1" kern="0">
                          <a:effectLst/>
                        </a:rPr>
                        <a:t>1.7439694mW</a:t>
                      </a:r>
                      <a:endParaRPr lang="en-US" sz="1600" b="1" kern="10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3487407006"/>
                  </a:ext>
                </a:extLst>
              </a:tr>
              <a:tr h="450065">
                <a:tc>
                  <a:txBody>
                    <a:bodyPr/>
                    <a:lstStyle/>
                    <a:p>
                      <a:pPr indent="120015" algn="ctr">
                        <a:lnSpc>
                          <a:spcPct val="103000"/>
                        </a:lnSpc>
                        <a:spcAft>
                          <a:spcPts val="25"/>
                        </a:spcAft>
                        <a:tabLst>
                          <a:tab pos="594360" algn="l"/>
                        </a:tabLst>
                      </a:pPr>
                      <a:r>
                        <a:rPr lang="en-US" sz="1600" b="1" kern="0">
                          <a:effectLst/>
                        </a:rPr>
                        <a:t>Max Power</a:t>
                      </a:r>
                      <a:endParaRPr lang="en-US" sz="1600" b="1" kern="10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tc>
                  <a:txBody>
                    <a:bodyPr/>
                    <a:lstStyle/>
                    <a:p>
                      <a:pPr indent="120015" algn="ctr">
                        <a:lnSpc>
                          <a:spcPct val="103000"/>
                        </a:lnSpc>
                        <a:spcAft>
                          <a:spcPts val="25"/>
                        </a:spcAft>
                        <a:tabLst>
                          <a:tab pos="594360" algn="l"/>
                        </a:tabLst>
                      </a:pPr>
                      <a:r>
                        <a:rPr lang="en-US" sz="1600" b="1" kern="0">
                          <a:effectLst/>
                        </a:rPr>
                        <a:t>0.2267146 w</a:t>
                      </a:r>
                      <a:endParaRPr lang="en-US" sz="1600" b="1" kern="10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tc>
                  <a:txBody>
                    <a:bodyPr/>
                    <a:lstStyle/>
                    <a:p>
                      <a:pPr indent="120015" algn="ctr">
                        <a:lnSpc>
                          <a:spcPct val="103000"/>
                        </a:lnSpc>
                        <a:spcAft>
                          <a:spcPts val="25"/>
                        </a:spcAft>
                        <a:tabLst>
                          <a:tab pos="594360" algn="l"/>
                        </a:tabLst>
                      </a:pPr>
                      <a:r>
                        <a:rPr lang="en-US" sz="1600" b="1" kern="0" dirty="0">
                          <a:effectLst/>
                        </a:rPr>
                        <a:t>0.2471635 w</a:t>
                      </a:r>
                      <a:endParaRPr lang="en-US" sz="1600" b="1" kern="100" dirty="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tc>
                  <a:txBody>
                    <a:bodyPr/>
                    <a:lstStyle/>
                    <a:p>
                      <a:pPr indent="120015" algn="ctr">
                        <a:lnSpc>
                          <a:spcPct val="103000"/>
                        </a:lnSpc>
                        <a:spcAft>
                          <a:spcPts val="25"/>
                        </a:spcAft>
                        <a:tabLst>
                          <a:tab pos="594360" algn="l"/>
                        </a:tabLst>
                      </a:pPr>
                      <a:r>
                        <a:rPr lang="en-US" sz="1600" b="1" kern="0">
                          <a:effectLst/>
                        </a:rPr>
                        <a:t>3.4574496 mW</a:t>
                      </a:r>
                      <a:endParaRPr lang="en-US" sz="1600" b="1" kern="10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1599811408"/>
                  </a:ext>
                </a:extLst>
              </a:tr>
              <a:tr h="450065">
                <a:tc>
                  <a:txBody>
                    <a:bodyPr/>
                    <a:lstStyle/>
                    <a:p>
                      <a:pPr indent="120015" algn="ctr">
                        <a:lnSpc>
                          <a:spcPct val="103000"/>
                        </a:lnSpc>
                        <a:spcAft>
                          <a:spcPts val="25"/>
                        </a:spcAft>
                        <a:tabLst>
                          <a:tab pos="594360" algn="l"/>
                        </a:tabLst>
                      </a:pPr>
                      <a:r>
                        <a:rPr lang="en-US" sz="1600" b="1" kern="0">
                          <a:effectLst/>
                        </a:rPr>
                        <a:t>Min Power</a:t>
                      </a:r>
                      <a:endParaRPr lang="en-US" sz="1600" b="1" kern="10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tc>
                  <a:txBody>
                    <a:bodyPr/>
                    <a:lstStyle/>
                    <a:p>
                      <a:pPr indent="120015" algn="ctr">
                        <a:lnSpc>
                          <a:spcPct val="103000"/>
                        </a:lnSpc>
                        <a:spcAft>
                          <a:spcPts val="25"/>
                        </a:spcAft>
                        <a:tabLst>
                          <a:tab pos="594360" algn="l"/>
                        </a:tabLst>
                      </a:pPr>
                      <a:r>
                        <a:rPr lang="en-US" sz="1600" b="1" kern="0">
                          <a:effectLst/>
                        </a:rPr>
                        <a:t>0.6970550 mw</a:t>
                      </a:r>
                      <a:endParaRPr lang="en-US" sz="1600" b="1" kern="10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tc>
                  <a:txBody>
                    <a:bodyPr/>
                    <a:lstStyle/>
                    <a:p>
                      <a:pPr indent="120015" algn="ctr">
                        <a:lnSpc>
                          <a:spcPct val="103000"/>
                        </a:lnSpc>
                        <a:spcAft>
                          <a:spcPts val="25"/>
                        </a:spcAft>
                        <a:tabLst>
                          <a:tab pos="594360" algn="l"/>
                        </a:tabLst>
                      </a:pPr>
                      <a:r>
                        <a:rPr lang="en-US" sz="1600" b="1" kern="0" dirty="0">
                          <a:effectLst/>
                        </a:rPr>
                        <a:t>0.49741495 mw</a:t>
                      </a:r>
                      <a:endParaRPr lang="en-US" sz="1600" b="1" kern="100" dirty="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tc>
                  <a:txBody>
                    <a:bodyPr/>
                    <a:lstStyle/>
                    <a:p>
                      <a:pPr indent="120015" algn="ctr">
                        <a:lnSpc>
                          <a:spcPct val="103000"/>
                        </a:lnSpc>
                        <a:spcAft>
                          <a:spcPts val="25"/>
                        </a:spcAft>
                        <a:tabLst>
                          <a:tab pos="594360" algn="l"/>
                        </a:tabLst>
                      </a:pPr>
                      <a:r>
                        <a:rPr lang="en-US" sz="1600" b="1" kern="0">
                          <a:effectLst/>
                        </a:rPr>
                        <a:t>30.49384 uW</a:t>
                      </a:r>
                      <a:endParaRPr lang="en-US" sz="1600" b="1" kern="10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899340175"/>
                  </a:ext>
                </a:extLst>
              </a:tr>
              <a:tr h="679412">
                <a:tc>
                  <a:txBody>
                    <a:bodyPr/>
                    <a:lstStyle/>
                    <a:p>
                      <a:pPr indent="120015" algn="ctr">
                        <a:lnSpc>
                          <a:spcPct val="103000"/>
                        </a:lnSpc>
                        <a:spcAft>
                          <a:spcPts val="25"/>
                        </a:spcAft>
                        <a:tabLst>
                          <a:tab pos="594360" algn="l"/>
                        </a:tabLst>
                      </a:pPr>
                      <a:r>
                        <a:rPr lang="en-US" sz="1600" b="1" kern="0">
                          <a:effectLst/>
                        </a:rPr>
                        <a:t>Rise time delay</a:t>
                      </a:r>
                      <a:endParaRPr lang="en-US" sz="1600" b="1" kern="10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tc>
                  <a:txBody>
                    <a:bodyPr/>
                    <a:lstStyle/>
                    <a:p>
                      <a:pPr indent="120015" algn="ctr">
                        <a:lnSpc>
                          <a:spcPct val="103000"/>
                        </a:lnSpc>
                        <a:spcAft>
                          <a:spcPts val="25"/>
                        </a:spcAft>
                        <a:tabLst>
                          <a:tab pos="594360" algn="l"/>
                        </a:tabLst>
                      </a:pPr>
                      <a:r>
                        <a:rPr lang="en-US" sz="1600" b="1" kern="0">
                          <a:effectLst/>
                        </a:rPr>
                        <a:t>1.3875 ns</a:t>
                      </a:r>
                      <a:endParaRPr lang="en-US" sz="1600" b="1" kern="10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tc>
                  <a:txBody>
                    <a:bodyPr/>
                    <a:lstStyle/>
                    <a:p>
                      <a:pPr indent="120015" algn="ctr">
                        <a:lnSpc>
                          <a:spcPct val="103000"/>
                        </a:lnSpc>
                        <a:spcAft>
                          <a:spcPts val="25"/>
                        </a:spcAft>
                        <a:tabLst>
                          <a:tab pos="594360" algn="l"/>
                        </a:tabLst>
                      </a:pPr>
                      <a:r>
                        <a:rPr lang="en-US" sz="1600" b="1" kern="0">
                          <a:effectLst/>
                        </a:rPr>
                        <a:t>1.1020 ns</a:t>
                      </a:r>
                      <a:endParaRPr lang="en-US" sz="1600" b="1" kern="10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tc>
                  <a:txBody>
                    <a:bodyPr/>
                    <a:lstStyle/>
                    <a:p>
                      <a:pPr indent="120015" algn="ctr">
                        <a:lnSpc>
                          <a:spcPct val="103000"/>
                        </a:lnSpc>
                        <a:spcAft>
                          <a:spcPts val="25"/>
                        </a:spcAft>
                        <a:tabLst>
                          <a:tab pos="594360" algn="l"/>
                        </a:tabLst>
                      </a:pPr>
                      <a:r>
                        <a:rPr lang="en-US" sz="1600" b="1" kern="0" dirty="0">
                          <a:effectLst/>
                        </a:rPr>
                        <a:t>1.2048495ns</a:t>
                      </a:r>
                      <a:endParaRPr lang="en-US" sz="1600" b="1" kern="100" dirty="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4130886173"/>
                  </a:ext>
                </a:extLst>
              </a:tr>
              <a:tr h="679412">
                <a:tc>
                  <a:txBody>
                    <a:bodyPr/>
                    <a:lstStyle/>
                    <a:p>
                      <a:pPr indent="120015" algn="ctr">
                        <a:lnSpc>
                          <a:spcPct val="103000"/>
                        </a:lnSpc>
                        <a:spcAft>
                          <a:spcPts val="25"/>
                        </a:spcAft>
                        <a:tabLst>
                          <a:tab pos="594360" algn="l"/>
                        </a:tabLst>
                      </a:pPr>
                      <a:r>
                        <a:rPr lang="en-US" sz="1600" b="1" kern="0" dirty="0">
                          <a:effectLst/>
                        </a:rPr>
                        <a:t>Fall time delay</a:t>
                      </a:r>
                      <a:endParaRPr lang="en-US" sz="1600" b="1" kern="100" dirty="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tc>
                  <a:txBody>
                    <a:bodyPr/>
                    <a:lstStyle/>
                    <a:p>
                      <a:pPr indent="120015" algn="ctr">
                        <a:lnSpc>
                          <a:spcPct val="103000"/>
                        </a:lnSpc>
                        <a:spcAft>
                          <a:spcPts val="25"/>
                        </a:spcAft>
                        <a:tabLst>
                          <a:tab pos="594360" algn="l"/>
                        </a:tabLst>
                      </a:pPr>
                      <a:r>
                        <a:rPr lang="en-US" sz="1600" b="1" kern="0">
                          <a:effectLst/>
                        </a:rPr>
                        <a:t>1.2046 ns </a:t>
                      </a:r>
                      <a:endParaRPr lang="en-US" sz="1600" b="1" kern="10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tc>
                  <a:txBody>
                    <a:bodyPr/>
                    <a:lstStyle/>
                    <a:p>
                      <a:pPr indent="120015" algn="ctr">
                        <a:lnSpc>
                          <a:spcPct val="103000"/>
                        </a:lnSpc>
                        <a:spcAft>
                          <a:spcPts val="25"/>
                        </a:spcAft>
                        <a:tabLst>
                          <a:tab pos="594360" algn="l"/>
                        </a:tabLst>
                      </a:pPr>
                      <a:r>
                        <a:rPr lang="en-US" sz="1600" b="1" kern="0">
                          <a:effectLst/>
                        </a:rPr>
                        <a:t>0.9098 ns</a:t>
                      </a:r>
                      <a:endParaRPr lang="en-US" sz="1600" b="1" kern="10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tc>
                  <a:txBody>
                    <a:bodyPr/>
                    <a:lstStyle/>
                    <a:p>
                      <a:pPr indent="120015" algn="ctr">
                        <a:lnSpc>
                          <a:spcPct val="103000"/>
                        </a:lnSpc>
                        <a:spcAft>
                          <a:spcPts val="25"/>
                        </a:spcAft>
                        <a:tabLst>
                          <a:tab pos="594360" algn="l"/>
                        </a:tabLst>
                      </a:pPr>
                      <a:r>
                        <a:rPr lang="en-US" sz="1600" b="1" kern="0" dirty="0">
                          <a:effectLst/>
                        </a:rPr>
                        <a:t>1.0147715ns</a:t>
                      </a:r>
                      <a:endParaRPr lang="en-US" sz="1600" b="1" kern="100" dirty="0">
                        <a:solidFill>
                          <a:srgbClr val="000000"/>
                        </a:solidFill>
                        <a:effectLst/>
                        <a:latin typeface="Calibri" panose="020F0502020204030204" pitchFamily="34" charset="0"/>
                        <a:ea typeface="Calibri" panose="020F0502020204030204" pitchFamily="34" charset="0"/>
                      </a:endParaRPr>
                    </a:p>
                  </a:txBody>
                  <a:tcPr marL="68580" marR="68580" marT="0" marB="0">
                    <a:solidFill>
                      <a:schemeClr val="tx2">
                        <a:lumMod val="50000"/>
                      </a:schemeClr>
                    </a:solidFill>
                  </a:tcPr>
                </a:tc>
                <a:extLst>
                  <a:ext uri="{0D108BD9-81ED-4DB2-BD59-A6C34878D82A}">
                    <a16:rowId xmlns:a16="http://schemas.microsoft.com/office/drawing/2014/main" val="3372991143"/>
                  </a:ext>
                </a:extLst>
              </a:tr>
            </a:tbl>
          </a:graphicData>
        </a:graphic>
      </p:graphicFrame>
      <p:sp>
        <p:nvSpPr>
          <p:cNvPr id="7" name="TextBox 6">
            <a:extLst>
              <a:ext uri="{FF2B5EF4-FFF2-40B4-BE49-F238E27FC236}">
                <a16:creationId xmlns:a16="http://schemas.microsoft.com/office/drawing/2014/main" id="{89174C7B-E04B-9CEE-5CAF-9A37B0365F8F}"/>
              </a:ext>
            </a:extLst>
          </p:cNvPr>
          <p:cNvSpPr txBox="1"/>
          <p:nvPr/>
        </p:nvSpPr>
        <p:spPr>
          <a:xfrm>
            <a:off x="1818746" y="881017"/>
            <a:ext cx="6104466" cy="461665"/>
          </a:xfrm>
          <a:prstGeom prst="rect">
            <a:avLst/>
          </a:prstGeom>
          <a:noFill/>
        </p:spPr>
        <p:txBody>
          <a:bodyPr wrap="square">
            <a:spAutoFit/>
          </a:bodyPr>
          <a:lstStyle/>
          <a:p>
            <a:r>
              <a:rPr lang="en-US" sz="2400" b="1" dirty="0">
                <a:solidFill>
                  <a:srgbClr val="000000"/>
                </a:solidFill>
                <a:effectLst/>
                <a:latin typeface="Times New Roman" panose="02020603050405020304" pitchFamily="18" charset="0"/>
                <a:ea typeface="Calibri" panose="020F0502020204030204" pitchFamily="34" charset="0"/>
              </a:rPr>
              <a:t>compares between three types of multipliers</a:t>
            </a:r>
            <a:endParaRPr lang="ar-PS" sz="2400" b="1" dirty="0"/>
          </a:p>
        </p:txBody>
      </p:sp>
      <p:sp>
        <p:nvSpPr>
          <p:cNvPr id="9" name="TextBox 8">
            <a:extLst>
              <a:ext uri="{FF2B5EF4-FFF2-40B4-BE49-F238E27FC236}">
                <a16:creationId xmlns:a16="http://schemas.microsoft.com/office/drawing/2014/main" id="{EC57FBDD-33F0-19F3-7AE3-B627D42C2D78}"/>
              </a:ext>
            </a:extLst>
          </p:cNvPr>
          <p:cNvSpPr txBox="1"/>
          <p:nvPr/>
        </p:nvSpPr>
        <p:spPr>
          <a:xfrm>
            <a:off x="1873250" y="1342682"/>
            <a:ext cx="8445500" cy="646331"/>
          </a:xfrm>
          <a:prstGeom prst="rect">
            <a:avLst/>
          </a:prstGeom>
          <a:noFill/>
        </p:spPr>
        <p:txBody>
          <a:bodyPr wrap="square">
            <a:spAutoFit/>
          </a:bodyPr>
          <a:lstStyle/>
          <a:p>
            <a:r>
              <a:rPr lang="en-US" sz="1800" b="1" kern="0" dirty="0">
                <a:solidFill>
                  <a:schemeClr val="bg1"/>
                </a:solidFill>
                <a:effectLst/>
                <a:latin typeface="Times New Roman" panose="02020603050405020304" pitchFamily="18" charset="0"/>
                <a:ea typeface="Calibri" panose="020F0502020204030204" pitchFamily="34" charset="0"/>
              </a:rPr>
              <a:t>Conventional 90-T 4x4 multiplier</a:t>
            </a:r>
            <a:r>
              <a:rPr lang="en-US" sz="1800" b="1" dirty="0">
                <a:solidFill>
                  <a:schemeClr val="bg1"/>
                </a:solidFill>
                <a:effectLst/>
                <a:latin typeface="Times New Roman" panose="02020603050405020304" pitchFamily="18" charset="0"/>
                <a:ea typeface="Calibri" panose="020F0502020204030204" pitchFamily="34" charset="0"/>
              </a:rPr>
              <a:t>,</a:t>
            </a:r>
            <a:r>
              <a:rPr lang="en-US" sz="1800" b="1" kern="0" dirty="0">
                <a:solidFill>
                  <a:schemeClr val="bg1"/>
                </a:solidFill>
                <a:effectLst/>
                <a:latin typeface="Times New Roman" panose="02020603050405020304" pitchFamily="18" charset="0"/>
                <a:ea typeface="Calibri" panose="020F0502020204030204" pitchFamily="34" charset="0"/>
              </a:rPr>
              <a:t> Proposed 4x4 multiplier</a:t>
            </a:r>
            <a:r>
              <a:rPr lang="en-US" sz="1800" b="1" dirty="0">
                <a:solidFill>
                  <a:schemeClr val="bg1"/>
                </a:solidFill>
                <a:effectLst/>
                <a:latin typeface="Times New Roman" panose="02020603050405020304" pitchFamily="18" charset="0"/>
                <a:ea typeface="Calibri" panose="020F0502020204030204" pitchFamily="34" charset="0"/>
              </a:rPr>
              <a:t>, and our system 4x4</a:t>
            </a:r>
            <a:r>
              <a:rPr lang="en-US" sz="1800" b="1" kern="0" dirty="0">
                <a:solidFill>
                  <a:schemeClr val="bg1"/>
                </a:solidFill>
                <a:effectLst/>
                <a:latin typeface="Times New Roman" panose="02020603050405020304" pitchFamily="18" charset="0"/>
                <a:ea typeface="Calibri" panose="020F0502020204030204" pitchFamily="34" charset="0"/>
              </a:rPr>
              <a:t> Enhanced Pipeline multiplier</a:t>
            </a:r>
            <a:r>
              <a:rPr lang="en-US" sz="1800" b="1" dirty="0">
                <a:solidFill>
                  <a:schemeClr val="bg1"/>
                </a:solidFill>
                <a:effectLst/>
                <a:latin typeface="Times New Roman" panose="02020603050405020304" pitchFamily="18" charset="0"/>
                <a:ea typeface="Calibri" panose="020F0502020204030204" pitchFamily="34" charset="0"/>
              </a:rPr>
              <a:t>. </a:t>
            </a:r>
            <a:endParaRPr lang="ar-PS" b="1" dirty="0">
              <a:solidFill>
                <a:schemeClr val="bg1"/>
              </a:solidFill>
            </a:endParaRPr>
          </a:p>
        </p:txBody>
      </p:sp>
    </p:spTree>
    <p:extLst>
      <p:ext uri="{BB962C8B-B14F-4D97-AF65-F5344CB8AC3E}">
        <p14:creationId xmlns:p14="http://schemas.microsoft.com/office/powerpoint/2010/main" val="2804323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43E8-146C-472E-624A-B25E51CD55D5}"/>
              </a:ext>
            </a:extLst>
          </p:cNvPr>
          <p:cNvSpPr>
            <a:spLocks noGrp="1"/>
          </p:cNvSpPr>
          <p:nvPr>
            <p:ph type="title"/>
          </p:nvPr>
        </p:nvSpPr>
        <p:spPr>
          <a:xfrm>
            <a:off x="1324293" y="252758"/>
            <a:ext cx="9905998" cy="885162"/>
          </a:xfrm>
        </p:spPr>
        <p:txBody>
          <a:bodyPr/>
          <a:lstStyle/>
          <a:p>
            <a:r>
              <a:rPr lang="en-US" b="1" dirty="0"/>
              <a:t>CONCLUSION</a:t>
            </a:r>
            <a:endParaRPr lang="ar-PS" b="1" dirty="0"/>
          </a:p>
        </p:txBody>
      </p:sp>
      <p:sp>
        <p:nvSpPr>
          <p:cNvPr id="4" name="TextBox 3">
            <a:extLst>
              <a:ext uri="{FF2B5EF4-FFF2-40B4-BE49-F238E27FC236}">
                <a16:creationId xmlns:a16="http://schemas.microsoft.com/office/drawing/2014/main" id="{9781B43C-5C88-3E8D-8752-0E16ED62D98A}"/>
              </a:ext>
            </a:extLst>
          </p:cNvPr>
          <p:cNvSpPr txBox="1"/>
          <p:nvPr/>
        </p:nvSpPr>
        <p:spPr>
          <a:xfrm>
            <a:off x="1127760" y="924453"/>
            <a:ext cx="9540240" cy="5489708"/>
          </a:xfrm>
          <a:prstGeom prst="rect">
            <a:avLst/>
          </a:prstGeom>
          <a:noFill/>
        </p:spPr>
        <p:txBody>
          <a:bodyPr wrap="square">
            <a:spAutoFit/>
          </a:bodyPr>
          <a:lstStyle/>
          <a:p>
            <a:pPr indent="120015" algn="just">
              <a:lnSpc>
                <a:spcPct val="103000"/>
              </a:lnSpc>
              <a:spcAft>
                <a:spcPts val="745"/>
              </a:spcAft>
            </a:pPr>
            <a:r>
              <a:rPr lang="en-US" sz="2800" kern="100" dirty="0">
                <a:effectLst/>
                <a:latin typeface="Times New Roman" panose="02020603050405020304" pitchFamily="18" charset="0"/>
                <a:ea typeface="Calibri" panose="020F0502020204030204" pitchFamily="34" charset="0"/>
                <a:cs typeface="+mj-cs"/>
              </a:rPr>
              <a:t>In conclusion, the schematics and layout designs and implementation steps of 4x4 Enhanced Pipeline multiplier were completed successfully with observed of the expected results thoroughly examined and presented in a comprehensive way. The layout and schematic designs for each component utilized in the final circuit were clearly shown. Notably, simulation results of all circuits were carefully obtained, meticulously analyzed, and effectively communicated, the delay and power for the multiplier were measured and compered with another systems. </a:t>
            </a:r>
            <a:endParaRPr lang="en-US" sz="2800" kern="100" dirty="0">
              <a:effectLst/>
              <a:latin typeface="Calibri" panose="020F0502020204030204" pitchFamily="34" charset="0"/>
              <a:ea typeface="Calibri" panose="020F0502020204030204" pitchFamily="34" charset="0"/>
              <a:cs typeface="+mj-cs"/>
            </a:endParaRPr>
          </a:p>
          <a:p>
            <a:pPr indent="120015" algn="just">
              <a:lnSpc>
                <a:spcPct val="103000"/>
              </a:lnSpc>
              <a:spcAft>
                <a:spcPts val="745"/>
              </a:spcAft>
            </a:pPr>
            <a:r>
              <a:rPr lang="en-US" sz="2800" kern="100" dirty="0">
                <a:effectLst/>
                <a:latin typeface="Times New Roman" panose="02020603050405020304" pitchFamily="18" charset="0"/>
                <a:ea typeface="Calibri" panose="020F0502020204030204" pitchFamily="34" charset="0"/>
                <a:cs typeface="+mj-cs"/>
              </a:rPr>
              <a:t>This project not only stands as a significant contribution to the field of Integrated circuits, but also opens avenues for future research and developments in this realm.</a:t>
            </a:r>
            <a:endParaRPr lang="en-US" sz="2800" kern="100" dirty="0">
              <a:effectLst/>
              <a:latin typeface="Calibri" panose="020F0502020204030204" pitchFamily="34" charset="0"/>
              <a:ea typeface="Calibri" panose="020F0502020204030204" pitchFamily="34" charset="0"/>
              <a:cs typeface="+mj-cs"/>
            </a:endParaRPr>
          </a:p>
        </p:txBody>
      </p:sp>
    </p:spTree>
    <p:extLst>
      <p:ext uri="{BB962C8B-B14F-4D97-AF65-F5344CB8AC3E}">
        <p14:creationId xmlns:p14="http://schemas.microsoft.com/office/powerpoint/2010/main" val="3140609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54CD8-0196-52F9-E7C6-B3A656F58D6D}"/>
              </a:ext>
            </a:extLst>
          </p:cNvPr>
          <p:cNvSpPr>
            <a:spLocks noGrp="1"/>
          </p:cNvSpPr>
          <p:nvPr>
            <p:ph type="title"/>
          </p:nvPr>
        </p:nvSpPr>
        <p:spPr>
          <a:xfrm>
            <a:off x="1143001" y="1390678"/>
            <a:ext cx="9905998" cy="3536922"/>
          </a:xfrm>
        </p:spPr>
        <p:txBody>
          <a:bodyPr>
            <a:normAutofit/>
          </a:bodyPr>
          <a:lstStyle/>
          <a:p>
            <a:pPr algn="ctr"/>
            <a:r>
              <a:rPr lang="en-US" b="1" dirty="0"/>
              <a:t>The end</a:t>
            </a:r>
            <a:br>
              <a:rPr lang="en-US" b="1" dirty="0"/>
            </a:br>
            <a:r>
              <a:rPr lang="en-US" b="1" dirty="0"/>
              <a:t>Thank you </a:t>
            </a:r>
            <a:br>
              <a:rPr lang="en-US" b="1" dirty="0"/>
            </a:br>
            <a:r>
              <a:rPr lang="en-US" b="1" dirty="0"/>
              <a:t>Yazeed hamdan 1201133</a:t>
            </a:r>
            <a:br>
              <a:rPr lang="en-US" b="1" dirty="0"/>
            </a:br>
            <a:r>
              <a:rPr lang="en-US" b="1" dirty="0"/>
              <a:t>osaid hamza 1200875 </a:t>
            </a:r>
            <a:br>
              <a:rPr lang="en-US" b="1" dirty="0"/>
            </a:br>
            <a:r>
              <a:rPr lang="en-US" b="1" dirty="0"/>
              <a:t>Mahmoud hamdan 1201134</a:t>
            </a:r>
            <a:endParaRPr lang="ar-PS" b="1" dirty="0"/>
          </a:p>
        </p:txBody>
      </p:sp>
    </p:spTree>
    <p:extLst>
      <p:ext uri="{BB962C8B-B14F-4D97-AF65-F5344CB8AC3E}">
        <p14:creationId xmlns:p14="http://schemas.microsoft.com/office/powerpoint/2010/main" val="3513349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B4186-4643-87CC-94AD-E491BBB2ADFE}"/>
              </a:ext>
            </a:extLst>
          </p:cNvPr>
          <p:cNvSpPr>
            <a:spLocks noGrp="1"/>
          </p:cNvSpPr>
          <p:nvPr>
            <p:ph type="title"/>
          </p:nvPr>
        </p:nvSpPr>
        <p:spPr>
          <a:xfrm>
            <a:off x="1263333" y="207038"/>
            <a:ext cx="9905998" cy="1118842"/>
          </a:xfrm>
        </p:spPr>
        <p:txBody>
          <a:bodyPr>
            <a:normAutofit/>
          </a:bodyPr>
          <a:lstStyle/>
          <a:p>
            <a:r>
              <a:rPr lang="en-US" sz="2800" b="1" dirty="0"/>
              <a:t>NAND</a:t>
            </a:r>
            <a:r>
              <a:rPr lang="en-US" sz="2800" dirty="0"/>
              <a:t> </a:t>
            </a:r>
            <a:r>
              <a:rPr lang="en-US" sz="2800" dirty="0">
                <a:sym typeface="Wingdings" panose="05000000000000000000" pitchFamily="2" charset="2"/>
              </a:rPr>
              <a:t></a:t>
            </a:r>
            <a:r>
              <a:rPr lang="en-US" sz="2800" dirty="0"/>
              <a:t> Schematics and Layout design</a:t>
            </a:r>
            <a:endParaRPr lang="ar-PS" sz="2800" dirty="0"/>
          </a:p>
        </p:txBody>
      </p:sp>
      <p:pic>
        <p:nvPicPr>
          <p:cNvPr id="22" name="Content Placeholder 21">
            <a:extLst>
              <a:ext uri="{FF2B5EF4-FFF2-40B4-BE49-F238E27FC236}">
                <a16:creationId xmlns:a16="http://schemas.microsoft.com/office/drawing/2014/main" id="{E2363BB9-FDAC-34E6-5174-03B6CC3DB807}"/>
              </a:ext>
            </a:extLst>
          </p:cNvPr>
          <p:cNvPicPr>
            <a:picLocks noGrp="1" noChangeAspect="1"/>
          </p:cNvPicPr>
          <p:nvPr>
            <p:ph idx="1"/>
          </p:nvPr>
        </p:nvPicPr>
        <p:blipFill>
          <a:blip r:embed="rId2"/>
          <a:stretch>
            <a:fillRect/>
          </a:stretch>
        </p:blipFill>
        <p:spPr>
          <a:xfrm>
            <a:off x="912812" y="1807528"/>
            <a:ext cx="6238327" cy="4013014"/>
          </a:xfrm>
        </p:spPr>
      </p:pic>
      <p:pic>
        <p:nvPicPr>
          <p:cNvPr id="24" name="Picture 23">
            <a:extLst>
              <a:ext uri="{FF2B5EF4-FFF2-40B4-BE49-F238E27FC236}">
                <a16:creationId xmlns:a16="http://schemas.microsoft.com/office/drawing/2014/main" id="{CFCA8E9F-7A31-F18E-B506-4176FB86F645}"/>
              </a:ext>
            </a:extLst>
          </p:cNvPr>
          <p:cNvPicPr>
            <a:picLocks noChangeAspect="1"/>
          </p:cNvPicPr>
          <p:nvPr/>
        </p:nvPicPr>
        <p:blipFill>
          <a:blip r:embed="rId3"/>
          <a:stretch>
            <a:fillRect/>
          </a:stretch>
        </p:blipFill>
        <p:spPr>
          <a:xfrm>
            <a:off x="7278052" y="1807528"/>
            <a:ext cx="2368868" cy="4013014"/>
          </a:xfrm>
          <a:prstGeom prst="rect">
            <a:avLst/>
          </a:prstGeom>
        </p:spPr>
      </p:pic>
    </p:spTree>
    <p:extLst>
      <p:ext uri="{BB962C8B-B14F-4D97-AF65-F5344CB8AC3E}">
        <p14:creationId xmlns:p14="http://schemas.microsoft.com/office/powerpoint/2010/main" val="2336382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0F57-FC31-1A78-78B8-1FB3CA3EDAB1}"/>
              </a:ext>
            </a:extLst>
          </p:cNvPr>
          <p:cNvSpPr>
            <a:spLocks noGrp="1"/>
          </p:cNvSpPr>
          <p:nvPr>
            <p:ph type="title"/>
          </p:nvPr>
        </p:nvSpPr>
        <p:spPr>
          <a:xfrm>
            <a:off x="1141413" y="344198"/>
            <a:ext cx="9905998" cy="905482"/>
          </a:xfrm>
        </p:spPr>
        <p:txBody>
          <a:bodyPr>
            <a:normAutofit/>
          </a:bodyPr>
          <a:lstStyle/>
          <a:p>
            <a:r>
              <a:rPr lang="en-US" sz="2800" b="1" dirty="0"/>
              <a:t>AND</a:t>
            </a:r>
            <a:r>
              <a:rPr lang="en-US" sz="2800" dirty="0"/>
              <a:t> </a:t>
            </a:r>
            <a:r>
              <a:rPr lang="en-US" sz="2800" dirty="0">
                <a:sym typeface="Wingdings" panose="05000000000000000000" pitchFamily="2" charset="2"/>
              </a:rPr>
              <a:t></a:t>
            </a:r>
            <a:r>
              <a:rPr lang="en-US" sz="2800" dirty="0"/>
              <a:t> Schematics and Layout design, Truth table</a:t>
            </a:r>
            <a:endParaRPr lang="ar-PS" sz="2800" dirty="0"/>
          </a:p>
        </p:txBody>
      </p:sp>
      <p:pic>
        <p:nvPicPr>
          <p:cNvPr id="11" name="Content Placeholder 10">
            <a:extLst>
              <a:ext uri="{FF2B5EF4-FFF2-40B4-BE49-F238E27FC236}">
                <a16:creationId xmlns:a16="http://schemas.microsoft.com/office/drawing/2014/main" id="{D2C8E247-F9C0-8F0F-E3DE-5991C4354339}"/>
              </a:ext>
            </a:extLst>
          </p:cNvPr>
          <p:cNvPicPr>
            <a:picLocks noGrp="1" noChangeAspect="1"/>
          </p:cNvPicPr>
          <p:nvPr>
            <p:ph idx="1"/>
          </p:nvPr>
        </p:nvPicPr>
        <p:blipFill>
          <a:blip r:embed="rId2"/>
          <a:stretch>
            <a:fillRect/>
          </a:stretch>
        </p:blipFill>
        <p:spPr>
          <a:xfrm>
            <a:off x="924600" y="1627664"/>
            <a:ext cx="5790280" cy="4072096"/>
          </a:xfrm>
        </p:spPr>
      </p:pic>
      <p:pic>
        <p:nvPicPr>
          <p:cNvPr id="13" name="Picture 12">
            <a:extLst>
              <a:ext uri="{FF2B5EF4-FFF2-40B4-BE49-F238E27FC236}">
                <a16:creationId xmlns:a16="http://schemas.microsoft.com/office/drawing/2014/main" id="{3603C53E-7368-F301-1F51-E603B7114549}"/>
              </a:ext>
            </a:extLst>
          </p:cNvPr>
          <p:cNvPicPr>
            <a:picLocks noChangeAspect="1"/>
          </p:cNvPicPr>
          <p:nvPr/>
        </p:nvPicPr>
        <p:blipFill>
          <a:blip r:embed="rId3"/>
          <a:stretch>
            <a:fillRect/>
          </a:stretch>
        </p:blipFill>
        <p:spPr>
          <a:xfrm>
            <a:off x="6991349" y="1627663"/>
            <a:ext cx="4056061" cy="4036179"/>
          </a:xfrm>
          <a:prstGeom prst="rect">
            <a:avLst/>
          </a:prstGeom>
        </p:spPr>
      </p:pic>
    </p:spTree>
    <p:extLst>
      <p:ext uri="{BB962C8B-B14F-4D97-AF65-F5344CB8AC3E}">
        <p14:creationId xmlns:p14="http://schemas.microsoft.com/office/powerpoint/2010/main" val="2960329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5963A-3DD9-616A-07D0-8E0395EA0429}"/>
              </a:ext>
            </a:extLst>
          </p:cNvPr>
          <p:cNvSpPr>
            <a:spLocks noGrp="1"/>
          </p:cNvSpPr>
          <p:nvPr>
            <p:ph type="title"/>
          </p:nvPr>
        </p:nvSpPr>
        <p:spPr>
          <a:xfrm>
            <a:off x="1141413" y="328958"/>
            <a:ext cx="9905998" cy="966442"/>
          </a:xfrm>
        </p:spPr>
        <p:txBody>
          <a:bodyPr>
            <a:normAutofit/>
          </a:bodyPr>
          <a:lstStyle/>
          <a:p>
            <a:r>
              <a:rPr lang="en-US" sz="2800" b="1" dirty="0"/>
              <a:t>XOR</a:t>
            </a:r>
            <a:r>
              <a:rPr lang="en-US" sz="2800" dirty="0"/>
              <a:t> </a:t>
            </a:r>
            <a:r>
              <a:rPr lang="en-US" sz="2800" dirty="0">
                <a:sym typeface="Wingdings" panose="05000000000000000000" pitchFamily="2" charset="2"/>
              </a:rPr>
              <a:t></a:t>
            </a:r>
            <a:r>
              <a:rPr lang="en-US" sz="2800" dirty="0"/>
              <a:t> Schematics and Layout design</a:t>
            </a:r>
            <a:endParaRPr lang="ar-PS" sz="2800" dirty="0"/>
          </a:p>
        </p:txBody>
      </p:sp>
      <p:pic>
        <p:nvPicPr>
          <p:cNvPr id="8" name="Content Placeholder 7">
            <a:extLst>
              <a:ext uri="{FF2B5EF4-FFF2-40B4-BE49-F238E27FC236}">
                <a16:creationId xmlns:a16="http://schemas.microsoft.com/office/drawing/2014/main" id="{0F2A3550-E356-484B-A653-5D040624FAD4}"/>
              </a:ext>
            </a:extLst>
          </p:cNvPr>
          <p:cNvPicPr>
            <a:picLocks noGrp="1" noChangeAspect="1"/>
          </p:cNvPicPr>
          <p:nvPr>
            <p:ph idx="1"/>
          </p:nvPr>
        </p:nvPicPr>
        <p:blipFill>
          <a:blip r:embed="rId2"/>
          <a:stretch>
            <a:fillRect/>
          </a:stretch>
        </p:blipFill>
        <p:spPr>
          <a:xfrm>
            <a:off x="1029650" y="1295400"/>
            <a:ext cx="5064762" cy="4519064"/>
          </a:xfrm>
          <a:prstGeom prst="rect">
            <a:avLst/>
          </a:prstGeom>
        </p:spPr>
      </p:pic>
      <p:pic>
        <p:nvPicPr>
          <p:cNvPr id="9" name="Picture 8">
            <a:extLst>
              <a:ext uri="{FF2B5EF4-FFF2-40B4-BE49-F238E27FC236}">
                <a16:creationId xmlns:a16="http://schemas.microsoft.com/office/drawing/2014/main" id="{974457F3-DFDF-72A8-7788-1C012C349F9C}"/>
              </a:ext>
            </a:extLst>
          </p:cNvPr>
          <p:cNvPicPr>
            <a:picLocks noChangeAspect="1"/>
          </p:cNvPicPr>
          <p:nvPr/>
        </p:nvPicPr>
        <p:blipFill>
          <a:blip r:embed="rId3"/>
          <a:stretch>
            <a:fillRect/>
          </a:stretch>
        </p:blipFill>
        <p:spPr>
          <a:xfrm>
            <a:off x="6322060" y="1295400"/>
            <a:ext cx="4607848" cy="4519064"/>
          </a:xfrm>
          <a:prstGeom prst="rect">
            <a:avLst/>
          </a:prstGeom>
        </p:spPr>
      </p:pic>
    </p:spTree>
    <p:extLst>
      <p:ext uri="{BB962C8B-B14F-4D97-AF65-F5344CB8AC3E}">
        <p14:creationId xmlns:p14="http://schemas.microsoft.com/office/powerpoint/2010/main" val="1374764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6EBD5-BF3B-943F-C620-7F256F32D464}"/>
              </a:ext>
            </a:extLst>
          </p:cNvPr>
          <p:cNvSpPr>
            <a:spLocks noGrp="1"/>
          </p:cNvSpPr>
          <p:nvPr>
            <p:ph type="title"/>
          </p:nvPr>
        </p:nvSpPr>
        <p:spPr>
          <a:xfrm>
            <a:off x="1141413" y="618518"/>
            <a:ext cx="9905998" cy="793187"/>
          </a:xfrm>
        </p:spPr>
        <p:txBody>
          <a:bodyPr>
            <a:normAutofit/>
          </a:bodyPr>
          <a:lstStyle/>
          <a:p>
            <a:r>
              <a:rPr lang="en-US" sz="2800" b="1" dirty="0"/>
              <a:t>Half adder</a:t>
            </a:r>
            <a:r>
              <a:rPr lang="en-US" sz="2800" dirty="0"/>
              <a:t> </a:t>
            </a:r>
            <a:r>
              <a:rPr lang="en-US" sz="2800" dirty="0">
                <a:sym typeface="Wingdings" panose="05000000000000000000" pitchFamily="2" charset="2"/>
              </a:rPr>
              <a:t></a:t>
            </a:r>
            <a:r>
              <a:rPr lang="en-US" sz="2800" dirty="0"/>
              <a:t> Schematics and Layout design</a:t>
            </a:r>
            <a:endParaRPr lang="ar-PS" sz="2800" dirty="0"/>
          </a:p>
        </p:txBody>
      </p:sp>
      <p:pic>
        <p:nvPicPr>
          <p:cNvPr id="8" name="Content Placeholder 7">
            <a:extLst>
              <a:ext uri="{FF2B5EF4-FFF2-40B4-BE49-F238E27FC236}">
                <a16:creationId xmlns:a16="http://schemas.microsoft.com/office/drawing/2014/main" id="{8C198A22-9833-9F45-7649-F3306F90E030}"/>
              </a:ext>
            </a:extLst>
          </p:cNvPr>
          <p:cNvPicPr>
            <a:picLocks noGrp="1" noChangeAspect="1"/>
          </p:cNvPicPr>
          <p:nvPr>
            <p:ph idx="1"/>
          </p:nvPr>
        </p:nvPicPr>
        <p:blipFill>
          <a:blip r:embed="rId2"/>
          <a:stretch>
            <a:fillRect/>
          </a:stretch>
        </p:blipFill>
        <p:spPr>
          <a:xfrm>
            <a:off x="822960" y="2197631"/>
            <a:ext cx="4751070" cy="2941128"/>
          </a:xfrm>
          <a:prstGeom prst="rect">
            <a:avLst/>
          </a:prstGeom>
        </p:spPr>
      </p:pic>
      <p:pic>
        <p:nvPicPr>
          <p:cNvPr id="9" name="Picture 8">
            <a:extLst>
              <a:ext uri="{FF2B5EF4-FFF2-40B4-BE49-F238E27FC236}">
                <a16:creationId xmlns:a16="http://schemas.microsoft.com/office/drawing/2014/main" id="{F175A496-6F48-6467-05B3-605485559974}"/>
              </a:ext>
            </a:extLst>
          </p:cNvPr>
          <p:cNvPicPr>
            <a:picLocks noChangeAspect="1"/>
          </p:cNvPicPr>
          <p:nvPr/>
        </p:nvPicPr>
        <p:blipFill>
          <a:blip r:embed="rId3"/>
          <a:stretch>
            <a:fillRect/>
          </a:stretch>
        </p:blipFill>
        <p:spPr>
          <a:xfrm>
            <a:off x="5863590" y="2197631"/>
            <a:ext cx="5341277" cy="2941128"/>
          </a:xfrm>
          <a:prstGeom prst="rect">
            <a:avLst/>
          </a:prstGeom>
        </p:spPr>
      </p:pic>
    </p:spTree>
    <p:extLst>
      <p:ext uri="{BB962C8B-B14F-4D97-AF65-F5344CB8AC3E}">
        <p14:creationId xmlns:p14="http://schemas.microsoft.com/office/powerpoint/2010/main" val="109784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F6368-14BB-2C13-C87E-2BE80A6776B0}"/>
              </a:ext>
            </a:extLst>
          </p:cNvPr>
          <p:cNvSpPr>
            <a:spLocks noGrp="1"/>
          </p:cNvSpPr>
          <p:nvPr>
            <p:ph type="title"/>
          </p:nvPr>
        </p:nvSpPr>
        <p:spPr>
          <a:xfrm>
            <a:off x="1141413" y="618518"/>
            <a:ext cx="9905998" cy="889440"/>
          </a:xfrm>
        </p:spPr>
        <p:txBody>
          <a:bodyPr>
            <a:normAutofit/>
          </a:bodyPr>
          <a:lstStyle/>
          <a:p>
            <a:r>
              <a:rPr lang="en-US" sz="2800" b="1" dirty="0">
                <a:solidFill>
                  <a:srgbClr val="FFFFFF"/>
                </a:solidFill>
                <a:latin typeface="Tw Cen MT" panose="020B0602020104020603" pitchFamily="34" charset="0"/>
              </a:rPr>
              <a:t>Full adder</a:t>
            </a:r>
            <a:r>
              <a:rPr lang="en-US" sz="2800" kern="1200" cap="all" baseline="0" dirty="0">
                <a:solidFill>
                  <a:srgbClr val="FFFFFF"/>
                </a:solidFill>
                <a:effectLst/>
                <a:latin typeface="Tw Cen MT" panose="020B0602020104020603" pitchFamily="34" charset="0"/>
                <a:ea typeface="+mj-ea"/>
                <a:cs typeface="+mj-cs"/>
              </a:rPr>
              <a:t> </a:t>
            </a:r>
            <a:r>
              <a:rPr lang="en-US" sz="2800" kern="1200" cap="all" baseline="0" dirty="0">
                <a:solidFill>
                  <a:srgbClr val="FFFFFF"/>
                </a:solidFill>
                <a:effectLst/>
                <a:latin typeface="Tw Cen MT" panose="020B0602020104020603" pitchFamily="34" charset="0"/>
                <a:ea typeface="+mj-ea"/>
                <a:cs typeface="+mj-cs"/>
                <a:sym typeface="Wingdings" panose="05000000000000000000" pitchFamily="2" charset="2"/>
              </a:rPr>
              <a:t></a:t>
            </a:r>
            <a:r>
              <a:rPr lang="en-US" sz="2800" kern="1200" cap="all" baseline="0" dirty="0">
                <a:solidFill>
                  <a:srgbClr val="FFFFFF"/>
                </a:solidFill>
                <a:effectLst/>
                <a:latin typeface="Tw Cen MT" panose="020B0602020104020603" pitchFamily="34" charset="0"/>
                <a:ea typeface="+mj-ea"/>
                <a:cs typeface="+mj-cs"/>
              </a:rPr>
              <a:t> Schematics and Layout design</a:t>
            </a:r>
            <a:endParaRPr lang="ar-PS" sz="2800" dirty="0"/>
          </a:p>
        </p:txBody>
      </p:sp>
      <p:pic>
        <p:nvPicPr>
          <p:cNvPr id="13" name="Content Placeholder 12">
            <a:extLst>
              <a:ext uri="{FF2B5EF4-FFF2-40B4-BE49-F238E27FC236}">
                <a16:creationId xmlns:a16="http://schemas.microsoft.com/office/drawing/2014/main" id="{218CBA5B-DA63-8E28-034F-0C07D909F215}"/>
              </a:ext>
            </a:extLst>
          </p:cNvPr>
          <p:cNvPicPr>
            <a:picLocks noGrp="1" noChangeAspect="1"/>
          </p:cNvPicPr>
          <p:nvPr>
            <p:ph idx="1"/>
          </p:nvPr>
        </p:nvPicPr>
        <p:blipFill>
          <a:blip r:embed="rId2"/>
          <a:stretch>
            <a:fillRect/>
          </a:stretch>
        </p:blipFill>
        <p:spPr>
          <a:xfrm>
            <a:off x="851623" y="1658144"/>
            <a:ext cx="4817658" cy="3497180"/>
          </a:xfrm>
          <a:prstGeom prst="rect">
            <a:avLst/>
          </a:prstGeom>
        </p:spPr>
      </p:pic>
      <p:pic>
        <p:nvPicPr>
          <p:cNvPr id="14" name="Picture 13">
            <a:extLst>
              <a:ext uri="{FF2B5EF4-FFF2-40B4-BE49-F238E27FC236}">
                <a16:creationId xmlns:a16="http://schemas.microsoft.com/office/drawing/2014/main" id="{E470782E-4F27-4036-7CBE-148FE16775D6}"/>
              </a:ext>
            </a:extLst>
          </p:cNvPr>
          <p:cNvPicPr>
            <a:picLocks noChangeAspect="1"/>
          </p:cNvPicPr>
          <p:nvPr/>
        </p:nvPicPr>
        <p:blipFill>
          <a:blip r:embed="rId3"/>
          <a:stretch>
            <a:fillRect/>
          </a:stretch>
        </p:blipFill>
        <p:spPr>
          <a:xfrm>
            <a:off x="5867400" y="1642904"/>
            <a:ext cx="5303520" cy="3512420"/>
          </a:xfrm>
          <a:prstGeom prst="rect">
            <a:avLst/>
          </a:prstGeom>
        </p:spPr>
      </p:pic>
    </p:spTree>
    <p:extLst>
      <p:ext uri="{BB962C8B-B14F-4D97-AF65-F5344CB8AC3E}">
        <p14:creationId xmlns:p14="http://schemas.microsoft.com/office/powerpoint/2010/main" val="2715577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4072-B8C9-85FE-3B4F-BBAC5CF33876}"/>
              </a:ext>
            </a:extLst>
          </p:cNvPr>
          <p:cNvSpPr>
            <a:spLocks noGrp="1"/>
          </p:cNvSpPr>
          <p:nvPr>
            <p:ph type="title"/>
          </p:nvPr>
        </p:nvSpPr>
        <p:spPr>
          <a:xfrm>
            <a:off x="1285792" y="201423"/>
            <a:ext cx="9905998" cy="873398"/>
          </a:xfrm>
        </p:spPr>
        <p:txBody>
          <a:bodyPr>
            <a:normAutofit/>
          </a:bodyPr>
          <a:lstStyle/>
          <a:p>
            <a:r>
              <a:rPr lang="en-US" sz="2800" b="1" kern="1200" cap="all" baseline="0" dirty="0">
                <a:solidFill>
                  <a:srgbClr val="FFFFFF"/>
                </a:solidFill>
                <a:effectLst/>
                <a:latin typeface="Tw Cen MT" panose="020B0602020104020603" pitchFamily="34" charset="0"/>
                <a:ea typeface="+mj-ea"/>
                <a:cs typeface="+mj-cs"/>
              </a:rPr>
              <a:t>N-Latch</a:t>
            </a:r>
            <a:r>
              <a:rPr lang="en-US" sz="2800" kern="1200" cap="all" baseline="0" dirty="0">
                <a:solidFill>
                  <a:srgbClr val="FFFFFF"/>
                </a:solidFill>
                <a:effectLst/>
                <a:latin typeface="Tw Cen MT" panose="020B0602020104020603" pitchFamily="34" charset="0"/>
                <a:ea typeface="+mj-ea"/>
                <a:cs typeface="+mj-cs"/>
              </a:rPr>
              <a:t> </a:t>
            </a:r>
            <a:r>
              <a:rPr lang="en-US" sz="2800" kern="1200" cap="all" baseline="0" dirty="0">
                <a:solidFill>
                  <a:srgbClr val="FFFFFF"/>
                </a:solidFill>
                <a:effectLst/>
                <a:latin typeface="Tw Cen MT" panose="020B0602020104020603" pitchFamily="34" charset="0"/>
                <a:ea typeface="+mj-ea"/>
                <a:cs typeface="+mj-cs"/>
                <a:sym typeface="Wingdings" panose="05000000000000000000" pitchFamily="2" charset="2"/>
              </a:rPr>
              <a:t></a:t>
            </a:r>
            <a:r>
              <a:rPr lang="en-US" sz="2800" kern="1200" cap="all" baseline="0" dirty="0">
                <a:solidFill>
                  <a:srgbClr val="FFFFFF"/>
                </a:solidFill>
                <a:effectLst/>
                <a:latin typeface="Tw Cen MT" panose="020B0602020104020603" pitchFamily="34" charset="0"/>
                <a:ea typeface="+mj-ea"/>
                <a:cs typeface="+mj-cs"/>
              </a:rPr>
              <a:t> Schematics and Layout design</a:t>
            </a:r>
            <a:endParaRPr lang="ar-PS" sz="2800" dirty="0"/>
          </a:p>
        </p:txBody>
      </p:sp>
      <p:pic>
        <p:nvPicPr>
          <p:cNvPr id="5" name="Content Placeholder 4">
            <a:extLst>
              <a:ext uri="{FF2B5EF4-FFF2-40B4-BE49-F238E27FC236}">
                <a16:creationId xmlns:a16="http://schemas.microsoft.com/office/drawing/2014/main" id="{6921903A-9D5A-5374-60E3-1B1F0EF00CDE}"/>
              </a:ext>
            </a:extLst>
          </p:cNvPr>
          <p:cNvPicPr>
            <a:picLocks noGrp="1" noChangeAspect="1"/>
          </p:cNvPicPr>
          <p:nvPr>
            <p:ph idx="1"/>
          </p:nvPr>
        </p:nvPicPr>
        <p:blipFill>
          <a:blip r:embed="rId2"/>
          <a:stretch>
            <a:fillRect/>
          </a:stretch>
        </p:blipFill>
        <p:spPr>
          <a:xfrm>
            <a:off x="830653" y="1237035"/>
            <a:ext cx="4939519" cy="4383923"/>
          </a:xfrm>
          <a:prstGeom prst="rect">
            <a:avLst/>
          </a:prstGeom>
        </p:spPr>
      </p:pic>
      <p:pic>
        <p:nvPicPr>
          <p:cNvPr id="6" name="Picture 5">
            <a:extLst>
              <a:ext uri="{FF2B5EF4-FFF2-40B4-BE49-F238E27FC236}">
                <a16:creationId xmlns:a16="http://schemas.microsoft.com/office/drawing/2014/main" id="{CDDEA153-8711-E1FB-A45B-063E3712C608}"/>
              </a:ext>
            </a:extLst>
          </p:cNvPr>
          <p:cNvPicPr>
            <a:picLocks noChangeAspect="1"/>
          </p:cNvPicPr>
          <p:nvPr/>
        </p:nvPicPr>
        <p:blipFill>
          <a:blip r:embed="rId3"/>
          <a:stretch>
            <a:fillRect/>
          </a:stretch>
        </p:blipFill>
        <p:spPr>
          <a:xfrm>
            <a:off x="5943600" y="1237034"/>
            <a:ext cx="5654853" cy="4383923"/>
          </a:xfrm>
          <a:prstGeom prst="rect">
            <a:avLst/>
          </a:prstGeom>
        </p:spPr>
      </p:pic>
    </p:spTree>
    <p:extLst>
      <p:ext uri="{BB962C8B-B14F-4D97-AF65-F5344CB8AC3E}">
        <p14:creationId xmlns:p14="http://schemas.microsoft.com/office/powerpoint/2010/main" val="23782885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Organic</Template>
  <TotalTime>3222</TotalTime>
  <Words>754</Words>
  <Application>Microsoft Office PowerPoint</Application>
  <PresentationFormat>Widescreen</PresentationFormat>
  <Paragraphs>84</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Times New Roman</vt:lpstr>
      <vt:lpstr>Tw Cen MT</vt:lpstr>
      <vt:lpstr>Circuit</vt:lpstr>
      <vt:lpstr>Design of efficient 4x4 Enhanced Pipeline multiplier Based with Various Optimization Techniques </vt:lpstr>
      <vt:lpstr>Contents </vt:lpstr>
      <vt:lpstr> Design and Implementation Invertor  Schematics and Layout design</vt:lpstr>
      <vt:lpstr>NAND  Schematics and Layout design</vt:lpstr>
      <vt:lpstr>AND  Schematics and Layout design, Truth table</vt:lpstr>
      <vt:lpstr>XOR  Schematics and Layout design</vt:lpstr>
      <vt:lpstr>Half adder  Schematics and Layout design</vt:lpstr>
      <vt:lpstr>Full adder  Schematics and Layout design</vt:lpstr>
      <vt:lpstr>N-Latch  Schematics and Layout design</vt:lpstr>
      <vt:lpstr>p-Latch  Schematics and Layout design</vt:lpstr>
      <vt:lpstr>D-Flip flop  Schematics design</vt:lpstr>
      <vt:lpstr>D-Flip flop  layout design</vt:lpstr>
      <vt:lpstr>4x4 Enhanced Pipeline multiplier  Schematics design </vt:lpstr>
      <vt:lpstr>4x4 Enhanced Pipeline multiplier  Schematics design </vt:lpstr>
      <vt:lpstr>Results and simulations A. Invertor </vt:lpstr>
      <vt:lpstr> B. 2-input NAND </vt:lpstr>
      <vt:lpstr> C. 2-input AND </vt:lpstr>
      <vt:lpstr> D. 2-input XOR </vt:lpstr>
      <vt:lpstr> E. half adder</vt:lpstr>
      <vt:lpstr> f. full adder</vt:lpstr>
      <vt:lpstr> g. N-latch</vt:lpstr>
      <vt:lpstr> h. p-latch</vt:lpstr>
      <vt:lpstr> i. d-flip flop</vt:lpstr>
      <vt:lpstr> j. 4x4 Enhanced Pipeline multiplier</vt:lpstr>
      <vt:lpstr> j. 4x4 Enhanced Pipeline multiplier</vt:lpstr>
      <vt:lpstr> j. 4x4 Enhanced Pipeline multiplier</vt:lpstr>
      <vt:lpstr>POWER AND DELAY OPTIMIZATION max power</vt:lpstr>
      <vt:lpstr>min power</vt:lpstr>
      <vt:lpstr>Rise time delay</vt:lpstr>
      <vt:lpstr>fall time delay</vt:lpstr>
      <vt:lpstr>Comparison table  </vt:lpstr>
      <vt:lpstr>CONCLUSION</vt:lpstr>
      <vt:lpstr>The end Thank you  Yazeed hamdan 1201133 osaid hamza 1200875  Mahmoud hamdan 1201134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of efficient 4x4 Enhanced Pipeline multiplier Based with Various Optimization Techniques</dc:title>
  <dc:creator>Yazeed Hamdan</dc:creator>
  <cp:lastModifiedBy>Yazeed Hamdan</cp:lastModifiedBy>
  <cp:revision>4</cp:revision>
  <dcterms:created xsi:type="dcterms:W3CDTF">2023-09-06T14:43:14Z</dcterms:created>
  <dcterms:modified xsi:type="dcterms:W3CDTF">2023-09-08T20:25:42Z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